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9" r:id="rId20"/>
    <p:sldId id="280" r:id="rId21"/>
    <p:sldId id="281" r:id="rId22"/>
    <p:sldId id="282" r:id="rId23"/>
    <p:sldId id="283" r:id="rId24"/>
    <p:sldId id="284" r:id="rId25"/>
    <p:sldId id="285" r:id="rId26"/>
    <p:sldId id="286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667" autoAdjust="0"/>
    <p:restoredTop sz="94660"/>
  </p:normalViewPr>
  <p:slideViewPr>
    <p:cSldViewPr snapToGrid="0">
      <p:cViewPr varScale="1">
        <p:scale>
          <a:sx n="66" d="100"/>
          <a:sy n="66" d="100"/>
        </p:scale>
        <p:origin x="6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882E-C59E-4955-9957-82B7457B3ABB}" type="datetimeFigureOut">
              <a:rPr lang="en-US" smtClean="0"/>
              <a:t>16-Nov-22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2EC4F-3AAB-4AC8-8F4C-D362F5F42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736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882E-C59E-4955-9957-82B7457B3ABB}" type="datetimeFigureOut">
              <a:rPr lang="en-US" smtClean="0"/>
              <a:t>16-Nov-22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2EC4F-3AAB-4AC8-8F4C-D362F5F42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348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882E-C59E-4955-9957-82B7457B3ABB}" type="datetimeFigureOut">
              <a:rPr lang="en-US" smtClean="0"/>
              <a:t>16-Nov-22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2EC4F-3AAB-4AC8-8F4C-D362F5F42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59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882E-C59E-4955-9957-82B7457B3ABB}" type="datetimeFigureOut">
              <a:rPr lang="en-US" smtClean="0"/>
              <a:t>16-Nov-22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2EC4F-3AAB-4AC8-8F4C-D362F5F42A26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413483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882E-C59E-4955-9957-82B7457B3ABB}" type="datetimeFigureOut">
              <a:rPr lang="en-US" smtClean="0"/>
              <a:t>16-Nov-22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2EC4F-3AAB-4AC8-8F4C-D362F5F42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817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882E-C59E-4955-9957-82B7457B3ABB}" type="datetimeFigureOut">
              <a:rPr lang="en-US" smtClean="0"/>
              <a:t>16-Nov-22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2EC4F-3AAB-4AC8-8F4C-D362F5F42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8546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882E-C59E-4955-9957-82B7457B3ABB}" type="datetimeFigureOut">
              <a:rPr lang="en-US" smtClean="0"/>
              <a:t>16-Nov-22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2EC4F-3AAB-4AC8-8F4C-D362F5F42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7417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882E-C59E-4955-9957-82B7457B3ABB}" type="datetimeFigureOut">
              <a:rPr lang="en-US" smtClean="0"/>
              <a:t>16-Nov-22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2EC4F-3AAB-4AC8-8F4C-D362F5F42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7530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882E-C59E-4955-9957-82B7457B3ABB}" type="datetimeFigureOut">
              <a:rPr lang="en-US" smtClean="0"/>
              <a:t>16-Nov-22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2EC4F-3AAB-4AC8-8F4C-D362F5F42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97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882E-C59E-4955-9957-82B7457B3ABB}" type="datetimeFigureOut">
              <a:rPr lang="en-US" smtClean="0"/>
              <a:t>16-Nov-22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2EC4F-3AAB-4AC8-8F4C-D362F5F42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283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882E-C59E-4955-9957-82B7457B3ABB}" type="datetimeFigureOut">
              <a:rPr lang="en-US" smtClean="0"/>
              <a:t>16-Nov-22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2EC4F-3AAB-4AC8-8F4C-D362F5F42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894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882E-C59E-4955-9957-82B7457B3ABB}" type="datetimeFigureOut">
              <a:rPr lang="en-US" smtClean="0"/>
              <a:t>16-Nov-22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2EC4F-3AAB-4AC8-8F4C-D362F5F42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11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882E-C59E-4955-9957-82B7457B3ABB}" type="datetimeFigureOut">
              <a:rPr lang="en-US" smtClean="0"/>
              <a:t>16-Nov-22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2EC4F-3AAB-4AC8-8F4C-D362F5F42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326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882E-C59E-4955-9957-82B7457B3ABB}" type="datetimeFigureOut">
              <a:rPr lang="en-US" smtClean="0"/>
              <a:t>16-Nov-22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2EC4F-3AAB-4AC8-8F4C-D362F5F42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725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882E-C59E-4955-9957-82B7457B3ABB}" type="datetimeFigureOut">
              <a:rPr lang="en-US" smtClean="0"/>
              <a:t>16-Nov-22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2EC4F-3AAB-4AC8-8F4C-D362F5F42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287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882E-C59E-4955-9957-82B7457B3ABB}" type="datetimeFigureOut">
              <a:rPr lang="en-US" smtClean="0"/>
              <a:t>16-Nov-22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2EC4F-3AAB-4AC8-8F4C-D362F5F42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620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882E-C59E-4955-9957-82B7457B3ABB}" type="datetimeFigureOut">
              <a:rPr lang="en-US" smtClean="0"/>
              <a:t>16-Nov-22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2EC4F-3AAB-4AC8-8F4C-D362F5F42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39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C058882E-C59E-4955-9957-82B7457B3ABB}" type="datetimeFigureOut">
              <a:rPr lang="en-US" smtClean="0"/>
              <a:t>16-Nov-22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2EC4F-3AAB-4AC8-8F4C-D362F5F42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9520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CE7B49A-9752-C7BC-6013-3636B9E8909A}"/>
              </a:ext>
            </a:extLst>
          </p:cNvPr>
          <p:cNvSpPr txBox="1"/>
          <p:nvPr/>
        </p:nvSpPr>
        <p:spPr>
          <a:xfrm>
            <a:off x="2491391" y="548580"/>
            <a:ext cx="6097604" cy="69249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 3: </a:t>
            </a:r>
          </a:p>
          <a:p>
            <a:pPr algn="ctr"/>
            <a:r>
              <a:rPr lang="en-US" sz="60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Yoga Philosophy</a:t>
            </a:r>
          </a:p>
          <a:p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Patanjali is The Founder of Yoga Philosophy or Yoga Darshan.</a:t>
            </a:r>
          </a:p>
          <a:p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Yoga-sutra or Patanjali-sutra or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Patanjala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-sutra is written by Sage Patanjali. </a:t>
            </a:r>
          </a:p>
          <a:p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It is the first work of Yoga Philosophy.</a:t>
            </a:r>
          </a:p>
          <a:p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9243479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7AA19E5-70D2-2B1C-D047-13AF8BFE2BD3}"/>
              </a:ext>
            </a:extLst>
          </p:cNvPr>
          <p:cNvSpPr txBox="1"/>
          <p:nvPr/>
        </p:nvSpPr>
        <p:spPr>
          <a:xfrm>
            <a:off x="2221604" y="746975"/>
            <a:ext cx="9749307" cy="62478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Astanga</a:t>
            </a:r>
            <a:r>
              <a:rPr lang="en-US" sz="36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Yoga or Eight-fold Means of Yoga</a:t>
            </a:r>
          </a:p>
          <a:p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	Yama or Restraint. 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	Niyama or Culture.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	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Āsana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 Posture.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	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Prāṇāyāma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 Controlling breath.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	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Pratyāhāra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 Withdrawal of the senses.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	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Dhāranā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 Attention.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	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Dhyāna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 Meditation.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	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Samādhi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03782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8F9A197-A96F-5C2B-826C-CBD9F5E348F6}"/>
              </a:ext>
            </a:extLst>
          </p:cNvPr>
          <p:cNvSpPr txBox="1"/>
          <p:nvPr/>
        </p:nvSpPr>
        <p:spPr>
          <a:xfrm>
            <a:off x="433137" y="200802"/>
            <a:ext cx="11309684" cy="78483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60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Yama</a:t>
            </a:r>
          </a:p>
          <a:p>
            <a:pPr algn="ctr"/>
            <a:endParaRPr lang="en-US" sz="3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	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Ahiṁsā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Non injury. Abstention from any kinds of injury to any life.</a:t>
            </a:r>
          </a:p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	Satya: Truthfulness in thought and speech. </a:t>
            </a:r>
          </a:p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	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Asteya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Non stealing.</a:t>
            </a:r>
          </a:p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	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Brahmacarya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Control of the carnal (related to physical) desires and passions. </a:t>
            </a:r>
          </a:p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	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Aparigraha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Non acceptance of unnecessary gifts from other people.</a:t>
            </a:r>
          </a:p>
          <a:p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54725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15A2B09-7B42-86AD-7859-B27A14489CEB}"/>
              </a:ext>
            </a:extLst>
          </p:cNvPr>
          <p:cNvSpPr txBox="1"/>
          <p:nvPr/>
        </p:nvSpPr>
        <p:spPr>
          <a:xfrm>
            <a:off x="426720" y="189449"/>
            <a:ext cx="11338560" cy="57861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5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Niyama</a:t>
            </a:r>
          </a:p>
          <a:p>
            <a:pPr algn="ctr"/>
            <a:endParaRPr lang="en-US" sz="3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Cultivation of the good habits.</a:t>
            </a:r>
          </a:p>
          <a:p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	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Śauca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 Purification. (Mind and body)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	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Santoṣa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 the habit of being content with what comes from itself without undue exertion. (Unwanted or inappropriate or excessive which is done by lots of effort.  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	Tapas or Penance which consists in the habit of enduring cold and heat etc. and observing austere vows.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	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Svādhyāya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 the regular habit of study of religious books.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	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Iśhvarapraṇidhāna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 meditation of and resignation to God.</a:t>
            </a:r>
          </a:p>
        </p:txBody>
      </p:sp>
    </p:spTree>
    <p:extLst>
      <p:ext uri="{BB962C8B-B14F-4D97-AF65-F5344CB8AC3E}">
        <p14:creationId xmlns:p14="http://schemas.microsoft.com/office/powerpoint/2010/main" val="2296122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003D023-9251-6EDF-D5F4-5C73822375EC}"/>
              </a:ext>
            </a:extLst>
          </p:cNvPr>
          <p:cNvSpPr txBox="1"/>
          <p:nvPr/>
        </p:nvSpPr>
        <p:spPr>
          <a:xfrm>
            <a:off x="576470" y="298383"/>
            <a:ext cx="11340547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Āsana</a:t>
            </a:r>
            <a:endParaRPr lang="en-US" sz="7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57250" indent="-857250" algn="just">
              <a:buFont typeface="Arial" panose="020B0604020202020204" pitchFamily="34" charset="0"/>
              <a:buChar char="•"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Āsana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a discipline of the body and consists in the adoption of steady and comfortable postures. </a:t>
            </a:r>
          </a:p>
          <a:p>
            <a:pPr marL="857250" indent="-857250" algn="just">
              <a:buFont typeface="Arial" panose="020B0604020202020204" pitchFamily="34" charset="0"/>
              <a:buChar char="•"/>
            </a:pP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57250" indent="-857250" algn="just">
              <a:buFont typeface="Arial" panose="020B0604020202020204" pitchFamily="34" charset="0"/>
              <a:buChar char="•"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are various kinds of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Āsana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such as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padmāsana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virāsana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bhadrāsana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etc.</a:t>
            </a:r>
          </a:p>
          <a:p>
            <a:pPr algn="just"/>
            <a:endParaRPr lang="en-US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59593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40B26C2-ADFE-EEE0-F442-306F7966355B}"/>
              </a:ext>
            </a:extLst>
          </p:cNvPr>
          <p:cNvSpPr txBox="1"/>
          <p:nvPr/>
        </p:nvSpPr>
        <p:spPr>
          <a:xfrm>
            <a:off x="111558" y="539015"/>
            <a:ext cx="11602387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 can be properly learnt under the guidance of experts.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discipline of the body is as much as necessary for the attainment of concentration as that of mind.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the body is not free from diseases and other disturbing influences, it is very difficult to attain concentration.</a:t>
            </a:r>
          </a:p>
        </p:txBody>
      </p:sp>
    </p:spTree>
    <p:extLst>
      <p:ext uri="{BB962C8B-B14F-4D97-AF65-F5344CB8AC3E}">
        <p14:creationId xmlns:p14="http://schemas.microsoft.com/office/powerpoint/2010/main" val="12088322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82664F5-949A-A78E-E31D-14022937793F}"/>
              </a:ext>
            </a:extLst>
          </p:cNvPr>
          <p:cNvSpPr txBox="1"/>
          <p:nvPr/>
        </p:nvSpPr>
        <p:spPr>
          <a:xfrm>
            <a:off x="943276" y="1564452"/>
            <a:ext cx="10751419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Hence the Yoga lays down elaborate rules for maintain the health of the body and making it a fit vehicle for concentrated thought.</a:t>
            </a:r>
          </a:p>
        </p:txBody>
      </p:sp>
    </p:spTree>
    <p:extLst>
      <p:ext uri="{BB962C8B-B14F-4D97-AF65-F5344CB8AC3E}">
        <p14:creationId xmlns:p14="http://schemas.microsoft.com/office/powerpoint/2010/main" val="40783641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2092551-FBB9-CF1C-9E6A-BAD5D73A303D}"/>
              </a:ext>
            </a:extLst>
          </p:cNvPr>
          <p:cNvSpPr txBox="1"/>
          <p:nvPr/>
        </p:nvSpPr>
        <p:spPr>
          <a:xfrm>
            <a:off x="308008" y="308008"/>
            <a:ext cx="11377061" cy="6678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Prāṇāyāma</a:t>
            </a:r>
            <a:endParaRPr lang="en-US" sz="60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57250" indent="-857250" algn="just">
              <a:buFont typeface="Arial" panose="020B0604020202020204" pitchFamily="34" charset="0"/>
              <a:buChar char="•"/>
            </a:pP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the regulation of breath.</a:t>
            </a:r>
          </a:p>
          <a:p>
            <a:pPr marL="857250" indent="-857250" algn="just">
              <a:buFont typeface="Arial" panose="020B0604020202020204" pitchFamily="34" charset="0"/>
              <a:buChar char="•"/>
            </a:pPr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57250" indent="-857250" algn="just">
              <a:buFont typeface="Arial" panose="020B0604020202020204" pitchFamily="34" charset="0"/>
              <a:buChar char="•"/>
            </a:pP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consists in suspension of the breathing processes either after exhalation (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recaka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or inhalation (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pūraka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or simply by retention  of the vital breath (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kumbhaka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857250" indent="-857250" algn="just">
              <a:buFont typeface="Arial" panose="020B0604020202020204" pitchFamily="34" charset="0"/>
              <a:buChar char="•"/>
            </a:pPr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04413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1BF7CF5-2869-9FCA-B50F-32162E894292}"/>
              </a:ext>
            </a:extLst>
          </p:cNvPr>
          <p:cNvSpPr txBox="1"/>
          <p:nvPr/>
        </p:nvSpPr>
        <p:spPr>
          <a:xfrm>
            <a:off x="490888" y="313449"/>
            <a:ext cx="11627318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Details of the process should be learnt from experts.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respiratory exercises are useful for</a:t>
            </a:r>
          </a:p>
          <a:p>
            <a:pPr algn="just"/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strengthening the heart and improving its function is recognized by medical person when they recommended walking, climbing etc., in a graduated scale, for patients with weak hearts.</a:t>
            </a:r>
          </a:p>
        </p:txBody>
      </p:sp>
    </p:spTree>
    <p:extLst>
      <p:ext uri="{BB962C8B-B14F-4D97-AF65-F5344CB8AC3E}">
        <p14:creationId xmlns:p14="http://schemas.microsoft.com/office/powerpoint/2010/main" val="14380379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E9CA89D-502E-9186-B273-D1ED33CA53E1}"/>
              </a:ext>
            </a:extLst>
          </p:cNvPr>
          <p:cNvSpPr txBox="1"/>
          <p:nvPr/>
        </p:nvSpPr>
        <p:spPr>
          <a:xfrm>
            <a:off x="725557" y="802140"/>
            <a:ext cx="10644808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Yoga prescribes breath control for concentration of the mind.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Because it conduces to steadiness of the body and the mind.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 long as the function of breathing continues, the mind also goes on fluctuating and noticing the current air in and out.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82499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810062B-5746-259D-0A03-F4D75C89CBF0}"/>
              </a:ext>
            </a:extLst>
          </p:cNvPr>
          <p:cNvSpPr txBox="1"/>
          <p:nvPr/>
        </p:nvSpPr>
        <p:spPr>
          <a:xfrm>
            <a:off x="402657" y="1351508"/>
            <a:ext cx="1138668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If, and when, it is suspended, the mind is in a state of undisturbed concentration.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Hence, practicing of the control of breath, the yogin can suspend of breathing for long time and thereby prolong the state of concentration.</a:t>
            </a:r>
          </a:p>
        </p:txBody>
      </p:sp>
    </p:spTree>
    <p:extLst>
      <p:ext uri="{BB962C8B-B14F-4D97-AF65-F5344CB8AC3E}">
        <p14:creationId xmlns:p14="http://schemas.microsoft.com/office/powerpoint/2010/main" val="3778897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2B5B5AC-15B0-04AF-A671-CF844B96CCB1}"/>
              </a:ext>
            </a:extLst>
          </p:cNvPr>
          <p:cNvSpPr txBox="1"/>
          <p:nvPr/>
        </p:nvSpPr>
        <p:spPr>
          <a:xfrm>
            <a:off x="806918" y="378194"/>
            <a:ext cx="10578164" cy="67889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Yoga means ‘</a:t>
            </a:r>
            <a:r>
              <a:rPr lang="en-US" sz="3600" b="1" dirty="0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Union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’. It is the Union of ‘</a:t>
            </a:r>
            <a:r>
              <a:rPr lang="en-US" sz="3600" b="1" dirty="0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Mind and Body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’.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Practice of Yoga as the sure means of attaining ‘</a:t>
            </a:r>
            <a:r>
              <a:rPr lang="en-US" sz="3600" b="1" dirty="0" err="1"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Vivekajñānā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’ or discriminative knowledge.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Yoga is the application of the theory of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Sankhya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 practical life.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‘</a:t>
            </a:r>
            <a:r>
              <a:rPr lang="en-US" sz="3600" b="1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Cittavritti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’ means ‘modification of Mind’.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346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0B9F383-DCBF-47EB-9C76-7FC17AB77773}"/>
              </a:ext>
            </a:extLst>
          </p:cNvPr>
          <p:cNvSpPr txBox="1"/>
          <p:nvPr/>
        </p:nvSpPr>
        <p:spPr>
          <a:xfrm>
            <a:off x="240632" y="0"/>
            <a:ext cx="11540690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Pratyāhāra</a:t>
            </a:r>
            <a:endParaRPr lang="en-US" sz="6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consists of withdrawing the senses from their respective external objects and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keeing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them under the control of mind.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the senses are effectively controlled by mind , they follow, not their natural objects, but the mind itself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15581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19601CC-FD95-53D4-CF2B-E39F5F63F306}"/>
              </a:ext>
            </a:extLst>
          </p:cNvPr>
          <p:cNvSpPr txBox="1"/>
          <p:nvPr/>
        </p:nvSpPr>
        <p:spPr>
          <a:xfrm>
            <a:off x="0" y="445168"/>
            <a:ext cx="11817626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28700" lvl="1" indent="-571500" algn="just">
              <a:buFont typeface="Arial" panose="020B0604020202020204" pitchFamily="34" charset="0"/>
              <a:buChar char="•"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 in this state, the mind is not disturbed by sight, sound etc. coming through the eye, ear and other senses.</a:t>
            </a:r>
          </a:p>
          <a:p>
            <a:pPr marL="1028700" lvl="1" indent="-571500" algn="just">
              <a:buFont typeface="Arial" panose="020B0604020202020204" pitchFamily="34" charset="0"/>
              <a:buChar char="•"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Keeps all of them under perfect control.</a:t>
            </a:r>
          </a:p>
          <a:p>
            <a:pPr marL="1028700" lvl="1" indent="-571500" algn="just">
              <a:buFont typeface="Arial" panose="020B0604020202020204" pitchFamily="34" charset="0"/>
              <a:buChar char="•"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state is very difficult although not impossible to attain.</a:t>
            </a:r>
          </a:p>
          <a:p>
            <a:pPr marL="1028700" lvl="1" indent="-571500" algn="just">
              <a:buFont typeface="Arial" panose="020B0604020202020204" pitchFamily="34" charset="0"/>
              <a:buChar char="•"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requires a resolute will and long practice to gain mastery over one’s senses.</a:t>
            </a:r>
          </a:p>
        </p:txBody>
      </p:sp>
    </p:spTree>
    <p:extLst>
      <p:ext uri="{BB962C8B-B14F-4D97-AF65-F5344CB8AC3E}">
        <p14:creationId xmlns:p14="http://schemas.microsoft.com/office/powerpoint/2010/main" val="16939257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CB64783-ED83-5245-1E44-36D178D3A77E}"/>
              </a:ext>
            </a:extLst>
          </p:cNvPr>
          <p:cNvSpPr txBox="1"/>
          <p:nvPr/>
        </p:nvSpPr>
        <p:spPr>
          <a:xfrm>
            <a:off x="192505" y="86628"/>
            <a:ext cx="11877575" cy="69249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Dhārāṇa</a:t>
            </a:r>
            <a:endParaRPr lang="en-US" sz="60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attention.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Mental discipline.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consists in holding (dharana) or fixing the mind on the desired object.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ability to keep one’s attention steadily (firmly fixed) on some object is the test of fitness for entering the next higher stage of Yoga.</a:t>
            </a:r>
          </a:p>
        </p:txBody>
      </p:sp>
    </p:spTree>
    <p:extLst>
      <p:ext uri="{BB962C8B-B14F-4D97-AF65-F5344CB8AC3E}">
        <p14:creationId xmlns:p14="http://schemas.microsoft.com/office/powerpoint/2010/main" val="8318137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89A882E-686B-95F4-CDBB-A454FC8E0AB7}"/>
              </a:ext>
            </a:extLst>
          </p:cNvPr>
          <p:cNvSpPr txBox="1"/>
          <p:nvPr/>
        </p:nvSpPr>
        <p:spPr>
          <a:xfrm>
            <a:off x="173255" y="-77003"/>
            <a:ext cx="11819823" cy="7540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Dhyāna</a:t>
            </a:r>
            <a:endParaRPr lang="en-US" sz="60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Dhyana is Meditation.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means the flow of thought about, or rather, round about the object of attention.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the steadfast contemplation of the object without any break or disturbances.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has the effect of giving us a clear and distinct representation of the object first by parts and aspects. </a:t>
            </a:r>
          </a:p>
          <a:p>
            <a:pPr algn="just"/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96414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C7C484A-C8FE-AC00-8D28-D874F3AC1755}"/>
              </a:ext>
            </a:extLst>
          </p:cNvPr>
          <p:cNvSpPr txBox="1"/>
          <p:nvPr/>
        </p:nvSpPr>
        <p:spPr>
          <a:xfrm>
            <a:off x="885524" y="651483"/>
            <a:ext cx="1069366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But by long continued meditation, the mind can develop the partial representation of the object into a full and live presentation of it.</a:t>
            </a:r>
          </a:p>
          <a:p>
            <a:pPr algn="just"/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Thus Dhyana reveals the reality of the contemplated object to yogin’s mind</a:t>
            </a:r>
          </a:p>
        </p:txBody>
      </p:sp>
    </p:spTree>
    <p:extLst>
      <p:ext uri="{BB962C8B-B14F-4D97-AF65-F5344CB8AC3E}">
        <p14:creationId xmlns:p14="http://schemas.microsoft.com/office/powerpoint/2010/main" val="24564823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93130CF-ABA6-051E-3527-B9601191D19F}"/>
              </a:ext>
            </a:extLst>
          </p:cNvPr>
          <p:cNvSpPr txBox="1"/>
          <p:nvPr/>
        </p:nvSpPr>
        <p:spPr>
          <a:xfrm>
            <a:off x="4377170" y="0"/>
            <a:ext cx="309251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Samādhi</a:t>
            </a:r>
            <a:endParaRPr lang="en-US" sz="60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7F4754C-7AC5-EFFB-D8AC-E06D0A61695F}"/>
              </a:ext>
            </a:extLst>
          </p:cNvPr>
          <p:cNvSpPr txBox="1"/>
          <p:nvPr/>
        </p:nvSpPr>
        <p:spPr>
          <a:xfrm>
            <a:off x="0" y="1068404"/>
            <a:ext cx="12050829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Samadhi is the final step in the practice of Yoga.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it the Mind is so deeply absorbed in the object of contemplation that it looses itself in the object and has no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awarness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itself.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state of dhyana, the act and the object of thought remain distinct and separate state of consciousness.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55426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4F0D91E-A404-C68F-CAA8-2F27B27DA998}"/>
              </a:ext>
            </a:extLst>
          </p:cNvPr>
          <p:cNvSpPr txBox="1"/>
          <p:nvPr/>
        </p:nvSpPr>
        <p:spPr>
          <a:xfrm>
            <a:off x="423513" y="336884"/>
            <a:ext cx="11271182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But in the state of samadhi the act of meditation is not separately cognized.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takes on the form of the object  and looses itself.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So, here only the object of thought remains shining in the mind.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don’t even know that there is a process of thought in the mind.</a:t>
            </a:r>
          </a:p>
        </p:txBody>
      </p:sp>
    </p:spTree>
    <p:extLst>
      <p:ext uri="{BB962C8B-B14F-4D97-AF65-F5344CB8AC3E}">
        <p14:creationId xmlns:p14="http://schemas.microsoft.com/office/powerpoint/2010/main" val="9129541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370A72D-628E-A82B-CB47-B73898D2D2C1}"/>
              </a:ext>
            </a:extLst>
          </p:cNvPr>
          <p:cNvSpPr txBox="1"/>
          <p:nvPr/>
        </p:nvSpPr>
        <p:spPr>
          <a:xfrm>
            <a:off x="644893" y="683394"/>
            <a:ext cx="11078678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‘</a:t>
            </a:r>
            <a:r>
              <a:rPr lang="en-US" sz="4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Cittavrittinirodha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or ‘to stop the Modifications of Mind’.</a:t>
            </a:r>
          </a:p>
          <a:p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That means, Cessation of mental modifications or functions.</a:t>
            </a:r>
          </a:p>
          <a:p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Five types of ‘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Cittavrittis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or mental modifications.</a:t>
            </a:r>
          </a:p>
          <a:p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96965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F900AFE-D79A-270D-94CE-65DA39EF368D}"/>
              </a:ext>
            </a:extLst>
          </p:cNvPr>
          <p:cNvSpPr txBox="1"/>
          <p:nvPr/>
        </p:nvSpPr>
        <p:spPr>
          <a:xfrm>
            <a:off x="413886" y="412504"/>
            <a:ext cx="11415561" cy="68634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4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Five types of ‘</a:t>
            </a:r>
            <a:r>
              <a:rPr lang="en-US" sz="44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Cittavrittis</a:t>
            </a:r>
            <a:r>
              <a:rPr lang="en-US" sz="4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 or mental modifications.</a:t>
            </a:r>
          </a:p>
          <a:p>
            <a:pPr algn="ctr"/>
            <a:endParaRPr lang="en-US" sz="2800" b="1" u="sng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	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Pramana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(right or true or valid cognition or knowledge).</a:t>
            </a:r>
          </a:p>
          <a:p>
            <a:pPr algn="just"/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	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Viparyaya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(False or wrong cognition or Knowledge).</a:t>
            </a:r>
          </a:p>
          <a:p>
            <a:pPr algn="just"/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	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Vikalpa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(Merely verbal cognition).</a:t>
            </a:r>
          </a:p>
          <a:p>
            <a:pPr algn="just"/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	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Nidra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(sleep).</a:t>
            </a:r>
          </a:p>
          <a:p>
            <a:pPr algn="just"/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	Smriti (memory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ctr"/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56546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76BAA49-AEAE-69E8-2B4D-9AFE4F5DD3C5}"/>
              </a:ext>
            </a:extLst>
          </p:cNvPr>
          <p:cNvSpPr txBox="1"/>
          <p:nvPr/>
        </p:nvSpPr>
        <p:spPr>
          <a:xfrm>
            <a:off x="1885238" y="310391"/>
            <a:ext cx="9088582" cy="59708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54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Pramana</a:t>
            </a:r>
            <a:r>
              <a:rPr lang="en-US" sz="5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36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endParaRPr lang="en-US" sz="3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Sources of valid or Right or True cognition. </a:t>
            </a:r>
          </a:p>
          <a:p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	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Pratyaksa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 Perception.</a:t>
            </a:r>
          </a:p>
          <a:p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	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Anumana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 Inference.</a:t>
            </a:r>
          </a:p>
          <a:p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	  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Sabda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 Verbal Testimony.</a:t>
            </a:r>
          </a:p>
          <a:p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90414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32633CB-C469-CACF-8FB5-B688D9AEC41E}"/>
              </a:ext>
            </a:extLst>
          </p:cNvPr>
          <p:cNvSpPr txBox="1"/>
          <p:nvPr/>
        </p:nvSpPr>
        <p:spPr>
          <a:xfrm>
            <a:off x="818147" y="192505"/>
            <a:ext cx="9635108" cy="60939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54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Viparyaya</a:t>
            </a:r>
            <a:r>
              <a:rPr lang="en-US" sz="5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endParaRPr lang="en-US" sz="3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3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Invalid or false or wrong cognition.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is the false or wrong knowledge of object as they really are not and it includes doubt or uncertain cognitions.</a:t>
            </a:r>
          </a:p>
        </p:txBody>
      </p:sp>
    </p:spTree>
    <p:extLst>
      <p:ext uri="{BB962C8B-B14F-4D97-AF65-F5344CB8AC3E}">
        <p14:creationId xmlns:p14="http://schemas.microsoft.com/office/powerpoint/2010/main" val="37367244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CF1A433-2D4B-C39A-C788-1EB18574CCC2}"/>
              </a:ext>
            </a:extLst>
          </p:cNvPr>
          <p:cNvSpPr txBox="1"/>
          <p:nvPr/>
        </p:nvSpPr>
        <p:spPr>
          <a:xfrm>
            <a:off x="789272" y="240632"/>
            <a:ext cx="8818855" cy="65248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54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Vikalpa</a:t>
            </a:r>
            <a:endParaRPr lang="en-US" sz="54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is the merely verbal cognition.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the mere idea caused by words, to which no real facts correspond. (Example: Soul and consciousness both are identical)</a:t>
            </a:r>
          </a:p>
          <a:p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72272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C408590-92CB-53DC-2B33-C1E430D04478}"/>
              </a:ext>
            </a:extLst>
          </p:cNvPr>
          <p:cNvSpPr txBox="1"/>
          <p:nvPr/>
        </p:nvSpPr>
        <p:spPr>
          <a:xfrm>
            <a:off x="1270535" y="231006"/>
            <a:ext cx="9326880" cy="64017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54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Nidra</a:t>
            </a:r>
            <a:endParaRPr lang="en-US" sz="54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due to the preponderance of tamas in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citta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the consequent cessation of waking consciousness and dream experiences.</a:t>
            </a:r>
          </a:p>
          <a:p>
            <a:pPr algn="just"/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stands for dreamless sleep (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susupti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There mental function or state of consciousness even at deep sleep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892724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0CA4446-086E-25BD-6ABC-CF8EC1795628}"/>
              </a:ext>
            </a:extLst>
          </p:cNvPr>
          <p:cNvSpPr txBox="1"/>
          <p:nvPr/>
        </p:nvSpPr>
        <p:spPr>
          <a:xfrm>
            <a:off x="308008" y="549921"/>
            <a:ext cx="11531066" cy="40934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60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Smriti</a:t>
            </a:r>
          </a:p>
          <a:p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Smriti or memory is the reproduction of past experiences without any alteration or innovation. </a:t>
            </a:r>
          </a:p>
        </p:txBody>
      </p:sp>
    </p:spTree>
    <p:extLst>
      <p:ext uri="{BB962C8B-B14F-4D97-AF65-F5344CB8AC3E}">
        <p14:creationId xmlns:p14="http://schemas.microsoft.com/office/powerpoint/2010/main" val="9353749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221</TotalTime>
  <Words>1258</Words>
  <Application>Microsoft Office PowerPoint</Application>
  <PresentationFormat>Widescreen</PresentationFormat>
  <Paragraphs>148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3" baseType="lpstr">
      <vt:lpstr>Arial</vt:lpstr>
      <vt:lpstr>Calibri</vt:lpstr>
      <vt:lpstr>Century Gothic</vt:lpstr>
      <vt:lpstr>Symbol</vt:lpstr>
      <vt:lpstr>Times New Roman</vt:lpstr>
      <vt:lpstr>Wingdings 3</vt:lpstr>
      <vt:lpstr>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Manoj Khakhlary</dc:creator>
  <cp:lastModifiedBy>Manoj Khakhlary</cp:lastModifiedBy>
  <cp:revision>18</cp:revision>
  <dcterms:created xsi:type="dcterms:W3CDTF">2022-10-25T02:22:54Z</dcterms:created>
  <dcterms:modified xsi:type="dcterms:W3CDTF">2022-11-16T03:54:01Z</dcterms:modified>
</cp:coreProperties>
</file>