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77" autoAdjust="0"/>
    <p:restoredTop sz="93741" autoAdjust="0"/>
  </p:normalViewPr>
  <p:slideViewPr>
    <p:cSldViewPr snapToGrid="0">
      <p:cViewPr varScale="1">
        <p:scale>
          <a:sx n="62" d="100"/>
          <a:sy n="62" d="100"/>
        </p:scale>
        <p:origin x="48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7B32-853F-4187-9E83-51638E0EC5C5}" type="datetimeFigureOut">
              <a:rPr lang="en-US" smtClean="0"/>
              <a:t>16-Nov-22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053D-481A-4CED-B821-A53CA22D4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30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7B32-853F-4187-9E83-51638E0EC5C5}" type="datetimeFigureOut">
              <a:rPr lang="en-US" smtClean="0"/>
              <a:t>16-Nov-22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053D-481A-4CED-B821-A53CA22D4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62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7B32-853F-4187-9E83-51638E0EC5C5}" type="datetimeFigureOut">
              <a:rPr lang="en-US" smtClean="0"/>
              <a:t>16-Nov-22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053D-481A-4CED-B821-A53CA22D4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641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7B32-853F-4187-9E83-51638E0EC5C5}" type="datetimeFigureOut">
              <a:rPr lang="en-US" smtClean="0"/>
              <a:t>16-Nov-22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053D-481A-4CED-B821-A53CA22D455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959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7B32-853F-4187-9E83-51638E0EC5C5}" type="datetimeFigureOut">
              <a:rPr lang="en-US" smtClean="0"/>
              <a:t>16-Nov-22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053D-481A-4CED-B821-A53CA22D4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0695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7B32-853F-4187-9E83-51638E0EC5C5}" type="datetimeFigureOut">
              <a:rPr lang="en-US" smtClean="0"/>
              <a:t>16-Nov-22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053D-481A-4CED-B821-A53CA22D4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216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7B32-853F-4187-9E83-51638E0EC5C5}" type="datetimeFigureOut">
              <a:rPr lang="en-US" smtClean="0"/>
              <a:t>16-Nov-22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053D-481A-4CED-B821-A53CA22D4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245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7B32-853F-4187-9E83-51638E0EC5C5}" type="datetimeFigureOut">
              <a:rPr lang="en-US" smtClean="0"/>
              <a:t>16-Nov-22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053D-481A-4CED-B821-A53CA22D4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629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7B32-853F-4187-9E83-51638E0EC5C5}" type="datetimeFigureOut">
              <a:rPr lang="en-US" smtClean="0"/>
              <a:t>16-Nov-22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053D-481A-4CED-B821-A53CA22D4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66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7B32-853F-4187-9E83-51638E0EC5C5}" type="datetimeFigureOut">
              <a:rPr lang="en-US" smtClean="0"/>
              <a:t>16-Nov-22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053D-481A-4CED-B821-A53CA22D4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131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7B32-853F-4187-9E83-51638E0EC5C5}" type="datetimeFigureOut">
              <a:rPr lang="en-US" smtClean="0"/>
              <a:t>16-Nov-22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053D-481A-4CED-B821-A53CA22D4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93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7B32-853F-4187-9E83-51638E0EC5C5}" type="datetimeFigureOut">
              <a:rPr lang="en-US" smtClean="0"/>
              <a:t>16-Nov-22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053D-481A-4CED-B821-A53CA22D4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125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7B32-853F-4187-9E83-51638E0EC5C5}" type="datetimeFigureOut">
              <a:rPr lang="en-US" smtClean="0"/>
              <a:t>16-Nov-22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053D-481A-4CED-B821-A53CA22D4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897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7B32-853F-4187-9E83-51638E0EC5C5}" type="datetimeFigureOut">
              <a:rPr lang="en-US" smtClean="0"/>
              <a:t>16-Nov-22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053D-481A-4CED-B821-A53CA22D4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12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7B32-853F-4187-9E83-51638E0EC5C5}" type="datetimeFigureOut">
              <a:rPr lang="en-US" smtClean="0"/>
              <a:t>16-Nov-22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053D-481A-4CED-B821-A53CA22D4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04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7B32-853F-4187-9E83-51638E0EC5C5}" type="datetimeFigureOut">
              <a:rPr lang="en-US" smtClean="0"/>
              <a:t>16-Nov-22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053D-481A-4CED-B821-A53CA22D4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950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D7B32-853F-4187-9E83-51638E0EC5C5}" type="datetimeFigureOut">
              <a:rPr lang="en-US" smtClean="0"/>
              <a:t>16-Nov-22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E053D-481A-4CED-B821-A53CA22D4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97D7B32-853F-4187-9E83-51638E0EC5C5}" type="datetimeFigureOut">
              <a:rPr lang="en-US" smtClean="0"/>
              <a:t>16-Nov-22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E053D-481A-4CED-B821-A53CA22D4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036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  <p:sldLayoutId id="214748373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E1081F0-238C-8EB7-EEA4-10C2AD6BB2A4}"/>
              </a:ext>
            </a:extLst>
          </p:cNvPr>
          <p:cNvSpPr txBox="1"/>
          <p:nvPr/>
        </p:nvSpPr>
        <p:spPr>
          <a:xfrm>
            <a:off x="-1" y="129347"/>
            <a:ext cx="12098957" cy="7602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Ethics of </a:t>
            </a:r>
            <a:r>
              <a:rPr lang="en-US" sz="6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Upanisads</a:t>
            </a:r>
            <a:endParaRPr lang="en-US" sz="6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Upanisad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ctr"/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Śreyah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Preyah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Nišreyah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368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095D6C-799A-9374-6153-5F7384CDAA29}"/>
              </a:ext>
            </a:extLst>
          </p:cNvPr>
          <p:cNvSpPr txBox="1"/>
          <p:nvPr/>
        </p:nvSpPr>
        <p:spPr>
          <a:xfrm>
            <a:off x="3879850" y="2832437"/>
            <a:ext cx="5232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016630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1BB7B46-4996-4B4E-D34A-AF54B40FBD60}"/>
              </a:ext>
            </a:extLst>
          </p:cNvPr>
          <p:cNvSpPr txBox="1"/>
          <p:nvPr/>
        </p:nvSpPr>
        <p:spPr>
          <a:xfrm>
            <a:off x="404261" y="247594"/>
            <a:ext cx="11473313" cy="74174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Śreyah</a:t>
            </a:r>
            <a:r>
              <a:rPr lang="en-US" sz="6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word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Shreyas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derived from the root ‘shri’.</a:t>
            </a:r>
          </a:p>
          <a:p>
            <a:pPr algn="just"/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Means that which diffuses (spread over a wide area) light, brings happiness and bliss.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Shreyas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means Good.</a:t>
            </a:r>
          </a:p>
          <a:p>
            <a:pPr algn="just"/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It has the following meanings: auspicious, fortunate, conductive to welfare or prosperity, most splendid, superior etc. </a:t>
            </a:r>
          </a:p>
          <a:p>
            <a:pPr algn="just"/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37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DE0DEAB-3B08-6E2D-9ED3-CD15E7DC74E0}"/>
              </a:ext>
            </a:extLst>
          </p:cNvPr>
          <p:cNvSpPr txBox="1"/>
          <p:nvPr/>
        </p:nvSpPr>
        <p:spPr>
          <a:xfrm>
            <a:off x="0" y="446464"/>
            <a:ext cx="12192000" cy="72045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deals with virtues, the right actions and spirituality, so they are considered to be superior in nature.</a:t>
            </a:r>
          </a:p>
          <a:p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Shreyas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manifest as the noble virtues </a:t>
            </a:r>
            <a:r>
              <a:rPr lang="en-US" sz="36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compassion, love, patience, empathy, sacrifice 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etc.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is the path of realization or the </a:t>
            </a:r>
            <a:r>
              <a:rPr lang="en-US" sz="36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Nivritti</a:t>
            </a:r>
            <a:r>
              <a:rPr lang="en-US" sz="36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Marga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The focus shift to welfare of the Atman not the body.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leads to the attainment of immortality and eternal bliss.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482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11515BB-3AA9-BD9B-9EBF-16663508126C}"/>
              </a:ext>
            </a:extLst>
          </p:cNvPr>
          <p:cNvSpPr txBox="1"/>
          <p:nvPr/>
        </p:nvSpPr>
        <p:spPr>
          <a:xfrm>
            <a:off x="457201" y="407068"/>
            <a:ext cx="11367246" cy="86988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Shreyas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born of the satisfaction of the higher mind and spirit</a:t>
            </a:r>
            <a:r>
              <a:rPr lang="en-US" sz="3600" b="1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b="1" dirty="0"/>
          </a:p>
          <a:p>
            <a:endParaRPr lang="en-US" sz="3600" b="1" dirty="0"/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Shreyas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the path of vidya or knowledge.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Shreyas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something good for the growth of the 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Atman 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which ultimately leads to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Nihshreyas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the Perfect happiness.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618313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82C6885-5A78-8F55-7312-1DC6F5FD90B5}"/>
              </a:ext>
            </a:extLst>
          </p:cNvPr>
          <p:cNvSpPr txBox="1"/>
          <p:nvPr/>
        </p:nvSpPr>
        <p:spPr>
          <a:xfrm>
            <a:off x="1039906" y="237661"/>
            <a:ext cx="10381130" cy="60631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Preyas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word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Preyas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derived from the root ‘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’.</a:t>
            </a:r>
          </a:p>
          <a:p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 Means to please, delight, gratify, to like, love, etc.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Preyas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means pleasure.</a:t>
            </a:r>
          </a:p>
          <a:p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 It deals with those actions which gives us pleasure.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908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D2E991E-5C88-E1C0-860B-6A67B04C4AD5}"/>
              </a:ext>
            </a:extLst>
          </p:cNvPr>
          <p:cNvSpPr txBox="1"/>
          <p:nvPr/>
        </p:nvSpPr>
        <p:spPr>
          <a:xfrm>
            <a:off x="600635" y="405964"/>
            <a:ext cx="10945906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 They are regarded as inferior in nature as they are directed towards the worldly outlook.</a:t>
            </a:r>
          </a:p>
          <a:p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The path of worldly enjoyment is also known as the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Pravritti</a:t>
            </a: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Marga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In a true sense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preyas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that pleasure which is born from the contact od senses with the objects.</a:t>
            </a:r>
          </a:p>
          <a:p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766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46F497B-8559-6C32-041E-7A263BCD3174}"/>
              </a:ext>
            </a:extLst>
          </p:cNvPr>
          <p:cNvSpPr txBox="1"/>
          <p:nvPr/>
        </p:nvSpPr>
        <p:spPr>
          <a:xfrm>
            <a:off x="950259" y="735551"/>
            <a:ext cx="1089211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Preyas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motivates people in the various stages of life, from childhood to old age, driving them to sensual pleasure.</a:t>
            </a: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 It is the path of avidya or ignorance. It leads to the sensual pleasure and bondage. </a:t>
            </a:r>
          </a:p>
        </p:txBody>
      </p:sp>
    </p:spTree>
    <p:extLst>
      <p:ext uri="{BB962C8B-B14F-4D97-AF65-F5344CB8AC3E}">
        <p14:creationId xmlns:p14="http://schemas.microsoft.com/office/powerpoint/2010/main" val="1253791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CF81495-188C-9558-E4B2-A73D35EDDB1F}"/>
              </a:ext>
            </a:extLst>
          </p:cNvPr>
          <p:cNvSpPr txBox="1"/>
          <p:nvPr/>
        </p:nvSpPr>
        <p:spPr>
          <a:xfrm>
            <a:off x="304801" y="268665"/>
            <a:ext cx="11698940" cy="68018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Nihshreyas</a:t>
            </a:r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word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Nihshreyas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formed by combining the prefix “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nis’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the word Shreyas.</a:t>
            </a:r>
          </a:p>
          <a:p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The prefix ‘nis’ conveys the sense of certainty, fullness, completeness and integrality (state of being total or complete). </a:t>
            </a:r>
          </a:p>
          <a:p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The word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Nihshreyas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related to the salvation of Atman.</a:t>
            </a: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453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AE971D8-54F9-3963-14C0-727FF6AE1203}"/>
              </a:ext>
            </a:extLst>
          </p:cNvPr>
          <p:cNvSpPr txBox="1"/>
          <p:nvPr/>
        </p:nvSpPr>
        <p:spPr>
          <a:xfrm>
            <a:off x="708211" y="1277248"/>
            <a:ext cx="11008659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 This leads to the realization that our real existence is in the Atman.</a:t>
            </a: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Nihshreyas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state of Ananda.</a:t>
            </a:r>
          </a:p>
          <a:p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 Means Ultimate Bliss or Destruction of sorrow which accompanies the ending of the rebirth cycle.</a:t>
            </a:r>
          </a:p>
        </p:txBody>
      </p:sp>
    </p:spTree>
    <p:extLst>
      <p:ext uri="{BB962C8B-B14F-4D97-AF65-F5344CB8AC3E}">
        <p14:creationId xmlns:p14="http://schemas.microsoft.com/office/powerpoint/2010/main" val="17050682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54</TotalTime>
  <Words>461</Words>
  <Application>Microsoft Office PowerPoint</Application>
  <PresentationFormat>Widescreen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Symbol</vt:lpstr>
      <vt:lpstr>Times New Roman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Manoj Khakhlary</dc:creator>
  <cp:lastModifiedBy>Manoj Khakhlary</cp:lastModifiedBy>
  <cp:revision>7</cp:revision>
  <dcterms:created xsi:type="dcterms:W3CDTF">2022-10-24T18:48:07Z</dcterms:created>
  <dcterms:modified xsi:type="dcterms:W3CDTF">2022-11-16T15:40:54Z</dcterms:modified>
</cp:coreProperties>
</file>