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9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60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B8593-1C76-43BD-BEF4-A46A1FBFBEFD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3DF25-7649-49E0-AE1B-221AEDD0518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933DB-776E-4650-933A-F552AA9C26D0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71D47-9D31-4E08-BFBD-22FFB25E5503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57B3B-0EEF-43B8-BB76-F1671E77637C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69837-4748-4EA1-9AAC-14263E36FD1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591632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dirty="0" smtClean="0"/>
              <a:t>Concentration (</a:t>
            </a:r>
            <a:r>
              <a:rPr lang="en-IN" sz="3600" dirty="0" err="1" smtClean="0"/>
              <a:t>গাঢ়তা</a:t>
            </a:r>
            <a:r>
              <a:rPr lang="en-IN" sz="3600" dirty="0" smtClean="0"/>
              <a:t>)</a:t>
            </a:r>
          </a:p>
          <a:p>
            <a:endParaRPr lang="en-IN" sz="2400" dirty="0" smtClean="0"/>
          </a:p>
          <a:p>
            <a:endParaRPr lang="en-IN" sz="2400" dirty="0"/>
          </a:p>
          <a:p>
            <a:r>
              <a:rPr lang="en-IN" sz="2400" dirty="0" smtClean="0"/>
              <a:t>The amount of solute dissolve in a specified amount of solvent</a:t>
            </a:r>
          </a:p>
          <a:p>
            <a:r>
              <a:rPr lang="en-IN" sz="2400" dirty="0" smtClean="0"/>
              <a:t> </a:t>
            </a:r>
          </a:p>
          <a:p>
            <a:endParaRPr lang="en-IN" sz="2400" dirty="0"/>
          </a:p>
          <a:p>
            <a:r>
              <a:rPr lang="en-IN" sz="2400" dirty="0" err="1" smtClean="0"/>
              <a:t>নিৰ্দ্দিষ্ট</a:t>
            </a:r>
            <a:r>
              <a:rPr lang="en-IN" sz="2400" dirty="0" smtClean="0"/>
              <a:t> </a:t>
            </a:r>
            <a:r>
              <a:rPr lang="en-IN" sz="2400" dirty="0" err="1" smtClean="0"/>
              <a:t>পৰিমাণৰ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দ্রাৱক</a:t>
            </a:r>
            <a:r>
              <a:rPr lang="en-IN" sz="2400" dirty="0" smtClean="0"/>
              <a:t> </a:t>
            </a:r>
            <a:r>
              <a:rPr lang="en-IN" sz="2400" dirty="0" err="1" smtClean="0"/>
              <a:t>বা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দ্রৱীভূত</a:t>
            </a:r>
            <a:r>
              <a:rPr lang="en-IN" sz="2400" dirty="0" smtClean="0"/>
              <a:t> </a:t>
            </a:r>
            <a:r>
              <a:rPr lang="en-IN" sz="2400" dirty="0" err="1" smtClean="0"/>
              <a:t>হৈ</a:t>
            </a:r>
            <a:r>
              <a:rPr lang="en-IN" sz="2400" dirty="0" smtClean="0"/>
              <a:t> </a:t>
            </a:r>
            <a:r>
              <a:rPr lang="en-IN" sz="2400" dirty="0" err="1" smtClean="0"/>
              <a:t>থকা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দ্রাৱৰ</a:t>
            </a:r>
            <a:r>
              <a:rPr lang="en-IN" sz="2400" dirty="0" smtClean="0"/>
              <a:t> </a:t>
            </a:r>
            <a:r>
              <a:rPr lang="en-IN" sz="2400" dirty="0" err="1" smtClean="0"/>
              <a:t>পৰিমাণ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7. How much solvent is required to dissolve 10 g solute to prepare a concentration of 10% (mass/mass)</a:t>
            </a:r>
          </a:p>
          <a:p>
            <a:endParaRPr lang="en-IN" sz="2400" dirty="0"/>
          </a:p>
          <a:p>
            <a:r>
              <a:rPr lang="en-IN" sz="2400" dirty="0"/>
              <a:t> </a:t>
            </a:r>
            <a:r>
              <a:rPr lang="en-IN" sz="2400" dirty="0" smtClean="0"/>
              <a:t>        10% 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ভৰ</a:t>
            </a:r>
            <a:r>
              <a:rPr lang="en-IN" sz="2400" dirty="0" smtClean="0"/>
              <a:t>) </a:t>
            </a:r>
            <a:r>
              <a:rPr lang="en-IN" sz="2400" dirty="0" err="1" smtClean="0"/>
              <a:t>গাঢ়তাৰ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</a:t>
            </a:r>
            <a:r>
              <a:rPr lang="en-IN" sz="2400" dirty="0" smtClean="0"/>
              <a:t> </a:t>
            </a:r>
            <a:r>
              <a:rPr lang="en-IN" sz="2400" dirty="0" err="1" smtClean="0"/>
              <a:t>বনাবলৈ</a:t>
            </a:r>
            <a:r>
              <a:rPr lang="en-IN" sz="2400" dirty="0" smtClean="0"/>
              <a:t> 10 g </a:t>
            </a:r>
            <a:r>
              <a:rPr lang="en-IN" sz="2400" dirty="0" err="1" smtClean="0"/>
              <a:t>দ্রাৱ্য</a:t>
            </a:r>
            <a:r>
              <a:rPr lang="en-IN" sz="2400" dirty="0" smtClean="0"/>
              <a:t>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 </a:t>
            </a:r>
            <a:r>
              <a:rPr lang="en-IN" sz="2400" dirty="0" err="1" smtClean="0"/>
              <a:t>গ্রাম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দ্রাৱকত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দ্রৱীভূত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কৰিব</a:t>
            </a:r>
            <a:r>
              <a:rPr lang="en-IN" sz="2400" dirty="0" smtClean="0"/>
              <a:t> </a:t>
            </a:r>
            <a:r>
              <a:rPr lang="en-IN" sz="2400" dirty="0" err="1" smtClean="0"/>
              <a:t>লাগিব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988840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 Given, </a:t>
            </a:r>
          </a:p>
          <a:p>
            <a:endParaRPr lang="en-IN" sz="2400" dirty="0"/>
          </a:p>
          <a:p>
            <a:r>
              <a:rPr lang="en-IN" sz="2400" dirty="0" smtClean="0"/>
              <a:t>Amount of Solute in gram = 10 g</a:t>
            </a:r>
          </a:p>
          <a:p>
            <a:endParaRPr lang="en-IN" sz="2400" dirty="0" smtClean="0"/>
          </a:p>
          <a:p>
            <a:r>
              <a:rPr lang="en-IN" sz="2400" dirty="0" smtClean="0"/>
              <a:t>% (mass/mass) = 10 %</a:t>
            </a:r>
          </a:p>
          <a:p>
            <a:endParaRPr lang="en-IN" sz="2400" dirty="0"/>
          </a:p>
          <a:p>
            <a:r>
              <a:rPr lang="en-IN" sz="2400" dirty="0" smtClean="0"/>
              <a:t>Mass of Solution = Mass of Solute + Mass of Solvent</a:t>
            </a:r>
          </a:p>
          <a:p>
            <a:r>
              <a:rPr lang="en-IN" sz="2400" dirty="0"/>
              <a:t> </a:t>
            </a:r>
            <a:r>
              <a:rPr lang="en-IN" sz="2400" dirty="0" smtClean="0"/>
              <a:t>                                    =  10 + Mass </a:t>
            </a:r>
            <a:r>
              <a:rPr lang="en-IN" sz="2400" dirty="0" smtClean="0"/>
              <a:t>of Solvent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07504" y="387697"/>
          <a:ext cx="8964488" cy="5489575"/>
        </p:xfrm>
        <a:graphic>
          <a:graphicData uri="http://schemas.openxmlformats.org/presentationml/2006/ole">
            <p:oleObj spid="_x0000_s9218" name="Equation" r:id="rId3" imgW="4559040" imgH="2641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96752"/>
            <a:ext cx="8604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(iii) %(volume/volume)</a:t>
            </a:r>
            <a:endParaRPr lang="en-IN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479800" y="1071563"/>
          <a:ext cx="4279900" cy="773112"/>
        </p:xfrm>
        <a:graphic>
          <a:graphicData uri="http://schemas.openxmlformats.org/presentationml/2006/ole">
            <p:oleObj spid="_x0000_s10242" name="Equation" r:id="rId3" imgW="2070000" imgH="39348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5576" y="2420888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% (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/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) =</a:t>
            </a:r>
            <a:endParaRPr lang="en-IN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19872" y="2175247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ml ত </a:t>
            </a:r>
            <a:r>
              <a:rPr lang="en-IN" sz="2400" dirty="0" err="1" smtClean="0"/>
              <a:t>দ্রাৱ্যৰ</a:t>
            </a:r>
            <a:r>
              <a:rPr lang="en-IN" sz="2400" dirty="0" smtClean="0"/>
              <a:t> </a:t>
            </a:r>
            <a:r>
              <a:rPr lang="en-IN" sz="2400" dirty="0" err="1" smtClean="0"/>
              <a:t>আয়তন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270892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ml ত </a:t>
            </a:r>
            <a:r>
              <a:rPr lang="en-IN" sz="2400" dirty="0" err="1" smtClean="0"/>
              <a:t>দ্রৱৰ</a:t>
            </a:r>
            <a:r>
              <a:rPr lang="en-IN" sz="2400" dirty="0" smtClean="0"/>
              <a:t> </a:t>
            </a:r>
            <a:r>
              <a:rPr lang="en-IN" sz="2400" dirty="0" err="1" smtClean="0"/>
              <a:t>আয়তন</a:t>
            </a:r>
            <a:endParaRPr lang="en-IN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868144" y="249289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X 100</a:t>
            </a:r>
            <a:endParaRPr lang="en-IN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491880" y="2636912"/>
            <a:ext cx="230425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1. 10 ml solute is dissolved in 100 ml solution. What is the %(volume/volume)?</a:t>
            </a:r>
          </a:p>
          <a:p>
            <a:endParaRPr lang="en-IN" sz="2400" dirty="0"/>
          </a:p>
          <a:p>
            <a:r>
              <a:rPr lang="en-IN" sz="2400" dirty="0" smtClean="0"/>
              <a:t>         10 ml </a:t>
            </a:r>
            <a:r>
              <a:rPr lang="en-IN" sz="2400" dirty="0" err="1" smtClean="0"/>
              <a:t>দ্রাৱ্য</a:t>
            </a:r>
            <a:r>
              <a:rPr lang="en-IN" sz="2400" dirty="0" smtClean="0"/>
              <a:t> 100ml </a:t>
            </a:r>
            <a:r>
              <a:rPr lang="en-IN" sz="2400" dirty="0" err="1" smtClean="0"/>
              <a:t>দ্রৱত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দ্রৱীভূত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</a:t>
            </a:r>
            <a:r>
              <a:rPr lang="en-IN" sz="2400" dirty="0" smtClean="0"/>
              <a:t> </a:t>
            </a:r>
            <a:r>
              <a:rPr lang="en-IN" sz="2400" dirty="0" err="1" smtClean="0"/>
              <a:t>হৈছে</a:t>
            </a:r>
            <a:r>
              <a:rPr lang="en-IN" sz="2400" dirty="0" smtClean="0"/>
              <a:t>। </a:t>
            </a:r>
            <a:r>
              <a:rPr lang="en-IN" sz="2400" dirty="0" err="1" smtClean="0"/>
              <a:t>দ্রৱতোৰ</a:t>
            </a:r>
            <a:r>
              <a:rPr lang="en-IN" sz="2400" dirty="0" smtClean="0"/>
              <a:t> %(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/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)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</a:t>
            </a:r>
          </a:p>
          <a:p>
            <a:endParaRPr lang="en-IN" sz="2400" dirty="0"/>
          </a:p>
          <a:p>
            <a:r>
              <a:rPr lang="en-IN" sz="2400" dirty="0" smtClean="0"/>
              <a:t>Given,</a:t>
            </a:r>
          </a:p>
          <a:p>
            <a:endParaRPr lang="en-IN" sz="2400" dirty="0"/>
          </a:p>
          <a:p>
            <a:r>
              <a:rPr lang="en-IN" sz="2400" dirty="0" smtClean="0"/>
              <a:t>Volume of Solute in ml = 10 ml</a:t>
            </a:r>
          </a:p>
          <a:p>
            <a:r>
              <a:rPr lang="en-IN" sz="2400" dirty="0" smtClean="0"/>
              <a:t>Volume of Solution in ml = 100 g</a:t>
            </a:r>
          </a:p>
          <a:p>
            <a:endParaRPr lang="en-IN" sz="2400" dirty="0"/>
          </a:p>
          <a:p>
            <a:r>
              <a:rPr lang="en-IN" sz="2400" dirty="0" smtClean="0"/>
              <a:t>%(volume/volume)  </a:t>
            </a:r>
            <a:endParaRPr lang="en-IN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903538" y="4508500"/>
          <a:ext cx="4279900" cy="2046288"/>
        </p:xfrm>
        <a:graphic>
          <a:graphicData uri="http://schemas.openxmlformats.org/presentationml/2006/ole">
            <p:oleObj spid="_x0000_s11266" name="Equation" r:id="rId3" imgW="2070000" imgH="1041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3. 10ml solute is dissolved in 90 ml of water. What is the %(volume/volume)?</a:t>
            </a:r>
          </a:p>
          <a:p>
            <a:endParaRPr lang="en-IN" sz="2400" dirty="0"/>
          </a:p>
          <a:p>
            <a:r>
              <a:rPr lang="en-IN" sz="2400" dirty="0" smtClean="0"/>
              <a:t>         10 g </a:t>
            </a:r>
            <a:r>
              <a:rPr lang="en-IN" sz="2400" dirty="0" err="1" smtClean="0"/>
              <a:t>দ্রাৱ্য</a:t>
            </a:r>
            <a:r>
              <a:rPr lang="en-IN" sz="2400" dirty="0" smtClean="0"/>
              <a:t> 90 g </a:t>
            </a:r>
            <a:r>
              <a:rPr lang="en-IN" sz="2400" dirty="0" err="1" smtClean="0"/>
              <a:t>দ্রাৱকত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দ্রৱীভূত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</a:t>
            </a:r>
            <a:r>
              <a:rPr lang="en-IN" sz="2400" dirty="0" smtClean="0"/>
              <a:t> </a:t>
            </a:r>
            <a:r>
              <a:rPr lang="en-IN" sz="2400" dirty="0" err="1" smtClean="0"/>
              <a:t>হৈছে</a:t>
            </a:r>
            <a:r>
              <a:rPr lang="en-IN" sz="2400" dirty="0" smtClean="0"/>
              <a:t>। </a:t>
            </a:r>
            <a:r>
              <a:rPr lang="en-IN" sz="2400" dirty="0" err="1" smtClean="0"/>
              <a:t>দ্রৱতোৰ</a:t>
            </a:r>
            <a:r>
              <a:rPr lang="en-IN" sz="2400" dirty="0" smtClean="0"/>
              <a:t> </a:t>
            </a:r>
          </a:p>
          <a:p>
            <a:r>
              <a:rPr lang="en-IN" sz="2400" dirty="0" smtClean="0"/>
              <a:t>% (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/ 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)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82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 Given, </a:t>
            </a:r>
            <a:endParaRPr lang="en-IN" sz="2400" dirty="0"/>
          </a:p>
          <a:p>
            <a:r>
              <a:rPr lang="en-IN" sz="2400" dirty="0" smtClean="0"/>
              <a:t>Volume of Solute in ml = 10 ml</a:t>
            </a:r>
          </a:p>
          <a:p>
            <a:r>
              <a:rPr lang="en-IN" sz="2400" dirty="0" smtClean="0"/>
              <a:t>Volume of Solvent in ml = 90 ml</a:t>
            </a:r>
            <a:endParaRPr lang="en-IN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10793" y="4653136"/>
          <a:ext cx="4281487" cy="1971675"/>
        </p:xfrm>
        <a:graphic>
          <a:graphicData uri="http://schemas.openxmlformats.org/presentationml/2006/ole">
            <p:oleObj spid="_x0000_s13314" name="Equation" r:id="rId3" imgW="2070000" imgH="100296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3573016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Volume of Solution = Volume of Solvent + Volume of Solute</a:t>
            </a:r>
          </a:p>
          <a:p>
            <a:r>
              <a:rPr lang="en-IN" sz="2400" dirty="0"/>
              <a:t> </a:t>
            </a:r>
            <a:r>
              <a:rPr lang="en-IN" sz="2400" dirty="0" smtClean="0"/>
              <a:t>                                   = 90 ml + 10 ml = 100 g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4839543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% (volume/volume)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5. How much solute must be dissolved in 100 ml solution to prepare a concentration of 8% (volume/volume)</a:t>
            </a:r>
          </a:p>
          <a:p>
            <a:endParaRPr lang="en-IN" sz="2400" dirty="0"/>
          </a:p>
          <a:p>
            <a:r>
              <a:rPr lang="en-IN" sz="2400" dirty="0"/>
              <a:t> </a:t>
            </a:r>
            <a:r>
              <a:rPr lang="en-IN" sz="2400" dirty="0" smtClean="0"/>
              <a:t>        8% </a:t>
            </a:r>
            <a:r>
              <a:rPr lang="en-IN" sz="2400" dirty="0" smtClean="0"/>
              <a:t>(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/ 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) </a:t>
            </a:r>
            <a:r>
              <a:rPr lang="en-IN" sz="2400" dirty="0" err="1" smtClean="0"/>
              <a:t>গাঢ়তাৰ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</a:t>
            </a:r>
            <a:r>
              <a:rPr lang="en-IN" sz="2400" dirty="0" smtClean="0"/>
              <a:t> </a:t>
            </a:r>
            <a:r>
              <a:rPr lang="en-IN" sz="2400" dirty="0" err="1" smtClean="0"/>
              <a:t>বনাবলৈ</a:t>
            </a:r>
            <a:r>
              <a:rPr lang="en-IN" sz="2400" dirty="0" smtClean="0"/>
              <a:t> 100 ml </a:t>
            </a:r>
            <a:r>
              <a:rPr lang="en-IN" sz="2400" dirty="0" err="1" smtClean="0"/>
              <a:t>দ্রৱত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 </a:t>
            </a:r>
            <a:r>
              <a:rPr lang="en-IN" sz="2400" dirty="0" err="1" smtClean="0"/>
              <a:t>গ্রাম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দ্রাৱ্য</a:t>
            </a:r>
            <a:r>
              <a:rPr lang="en-IN" sz="2400" dirty="0" smtClean="0"/>
              <a:t> </a:t>
            </a:r>
            <a:r>
              <a:rPr lang="en-IN" sz="2400" dirty="0" err="1" smtClean="0"/>
              <a:t>দিব</a:t>
            </a:r>
            <a:r>
              <a:rPr lang="en-IN" sz="2400" dirty="0" smtClean="0"/>
              <a:t> </a:t>
            </a:r>
            <a:r>
              <a:rPr lang="en-IN" sz="2400" dirty="0" err="1" smtClean="0"/>
              <a:t>লাগিব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 Given, </a:t>
            </a:r>
            <a:endParaRPr lang="en-IN" sz="2400" dirty="0"/>
          </a:p>
          <a:p>
            <a:r>
              <a:rPr lang="en-IN" sz="2400" dirty="0" smtClean="0"/>
              <a:t>Volume of Solution in ml = 100 ml</a:t>
            </a:r>
          </a:p>
          <a:p>
            <a:r>
              <a:rPr lang="en-IN" sz="2400" dirty="0" smtClean="0"/>
              <a:t>% (volume/volume) = 8 %</a:t>
            </a:r>
            <a:endParaRPr lang="en-IN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31850" y="3798888"/>
          <a:ext cx="7480300" cy="2224087"/>
        </p:xfrm>
        <a:graphic>
          <a:graphicData uri="http://schemas.openxmlformats.org/presentationml/2006/ole">
            <p:oleObj spid="_x0000_s15362" name="Equation" r:id="rId3" imgW="3174840" imgH="1028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1. Percentage Concentration (</a:t>
            </a:r>
            <a:r>
              <a:rPr lang="en-IN" dirty="0" err="1" smtClean="0"/>
              <a:t>শতকৰা</a:t>
            </a:r>
            <a:r>
              <a:rPr lang="en-IN" dirty="0" smtClean="0"/>
              <a:t> </a:t>
            </a:r>
            <a:r>
              <a:rPr lang="en-IN" dirty="0" err="1" smtClean="0"/>
              <a:t>গাঢ়তা</a:t>
            </a:r>
            <a:r>
              <a:rPr lang="en-IN" dirty="0" smtClean="0"/>
              <a:t>)</a:t>
            </a:r>
          </a:p>
          <a:p>
            <a:r>
              <a:rPr lang="en-IN" dirty="0"/>
              <a:t> </a:t>
            </a:r>
            <a:r>
              <a:rPr lang="en-IN" dirty="0" smtClean="0"/>
              <a:t>       </a:t>
            </a:r>
          </a:p>
          <a:p>
            <a:r>
              <a:rPr lang="en-IN" dirty="0"/>
              <a:t> </a:t>
            </a:r>
            <a:r>
              <a:rPr lang="en-IN" dirty="0" smtClean="0"/>
              <a:t>          (</a:t>
            </a:r>
            <a:r>
              <a:rPr lang="en-IN" dirty="0" err="1" smtClean="0"/>
              <a:t>i</a:t>
            </a:r>
            <a:r>
              <a:rPr lang="en-IN" dirty="0" smtClean="0"/>
              <a:t>) % (mass/mass)            [% (</a:t>
            </a:r>
            <a:r>
              <a:rPr lang="en-IN" dirty="0" err="1" smtClean="0"/>
              <a:t>ভৰ</a:t>
            </a:r>
            <a:r>
              <a:rPr lang="en-IN" dirty="0" smtClean="0"/>
              <a:t>/</a:t>
            </a:r>
            <a:r>
              <a:rPr lang="en-IN" dirty="0" err="1" smtClean="0"/>
              <a:t>ভৰ</a:t>
            </a:r>
            <a:r>
              <a:rPr lang="en-IN" dirty="0" smtClean="0"/>
              <a:t>)]</a:t>
            </a:r>
          </a:p>
          <a:p>
            <a:r>
              <a:rPr lang="en-IN" dirty="0"/>
              <a:t> </a:t>
            </a:r>
            <a:r>
              <a:rPr lang="en-IN" dirty="0" smtClean="0"/>
              <a:t>         (ii) % (mass/volume)        [% (</a:t>
            </a:r>
            <a:r>
              <a:rPr lang="en-IN" dirty="0" err="1" smtClean="0"/>
              <a:t>ভৰ</a:t>
            </a:r>
            <a:r>
              <a:rPr lang="en-IN" dirty="0" smtClean="0"/>
              <a:t>/</a:t>
            </a:r>
            <a:r>
              <a:rPr lang="en-IN" dirty="0" err="1" smtClean="0"/>
              <a:t>আয়তন</a:t>
            </a:r>
            <a:r>
              <a:rPr lang="en-IN" dirty="0" smtClean="0"/>
              <a:t>)]</a:t>
            </a:r>
          </a:p>
          <a:p>
            <a:r>
              <a:rPr lang="en-IN" dirty="0"/>
              <a:t> </a:t>
            </a:r>
            <a:r>
              <a:rPr lang="en-IN" dirty="0" smtClean="0"/>
              <a:t>        (iii) % (volume/volume)    [% (</a:t>
            </a:r>
            <a:r>
              <a:rPr lang="en-IN" dirty="0" err="1" smtClean="0"/>
              <a:t>আয়তন</a:t>
            </a:r>
            <a:r>
              <a:rPr lang="en-IN" dirty="0" smtClean="0"/>
              <a:t>/</a:t>
            </a:r>
            <a:r>
              <a:rPr lang="en-IN" dirty="0" err="1" smtClean="0"/>
              <a:t>আয়তন</a:t>
            </a:r>
            <a:r>
              <a:rPr lang="en-IN" dirty="0" smtClean="0"/>
              <a:t>)]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227687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2. Normality   (</a:t>
            </a:r>
            <a:r>
              <a:rPr lang="en-IN" dirty="0" err="1" smtClean="0"/>
              <a:t>নৰ্মেলিটি</a:t>
            </a:r>
            <a:r>
              <a:rPr lang="en-IN" dirty="0" smtClean="0"/>
              <a:t>)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98766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3</a:t>
            </a:r>
            <a:r>
              <a:rPr lang="en-IN" dirty="0" smtClean="0"/>
              <a:t>. </a:t>
            </a:r>
            <a:r>
              <a:rPr lang="en-IN" dirty="0" err="1" smtClean="0"/>
              <a:t>Molarity</a:t>
            </a:r>
            <a:r>
              <a:rPr lang="en-IN" dirty="0" smtClean="0"/>
              <a:t>   (</a:t>
            </a:r>
            <a:r>
              <a:rPr lang="en-IN" dirty="0" err="1" smtClean="0"/>
              <a:t>ম’লাৰিটি</a:t>
            </a:r>
            <a:r>
              <a:rPr lang="en-IN" dirty="0" smtClean="0"/>
              <a:t>)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56372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4. </a:t>
            </a:r>
            <a:r>
              <a:rPr lang="en-IN" dirty="0" err="1" smtClean="0"/>
              <a:t>Molality</a:t>
            </a:r>
            <a:r>
              <a:rPr lang="en-IN" dirty="0" smtClean="0"/>
              <a:t>   (</a:t>
            </a:r>
            <a:r>
              <a:rPr lang="en-IN" dirty="0" err="1" smtClean="0"/>
              <a:t>ম’লেলিটি</a:t>
            </a:r>
            <a:r>
              <a:rPr lang="en-IN" dirty="0" smtClean="0"/>
              <a:t>)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4211796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5</a:t>
            </a:r>
            <a:r>
              <a:rPr lang="en-IN" dirty="0" smtClean="0"/>
              <a:t>. Mole Fraction   (</a:t>
            </a:r>
            <a:r>
              <a:rPr lang="en-IN" dirty="0" err="1" smtClean="0"/>
              <a:t>ম’ল</a:t>
            </a:r>
            <a:r>
              <a:rPr lang="en-IN" dirty="0" smtClean="0"/>
              <a:t> </a:t>
            </a:r>
            <a:r>
              <a:rPr lang="en-IN" dirty="0" err="1" smtClean="0"/>
              <a:t>ভগ্নাংশ</a:t>
            </a:r>
            <a:r>
              <a:rPr lang="en-IN" dirty="0" smtClean="0"/>
              <a:t>)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479715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6. Parts per million or </a:t>
            </a:r>
            <a:r>
              <a:rPr lang="en-IN" dirty="0" err="1" smtClean="0"/>
              <a:t>ppm</a:t>
            </a:r>
            <a:r>
              <a:rPr lang="en-IN" dirty="0" smtClean="0"/>
              <a:t>   (</a:t>
            </a:r>
            <a:r>
              <a:rPr lang="en-IN" dirty="0" err="1" smtClean="0"/>
              <a:t>প্রতি</a:t>
            </a:r>
            <a:r>
              <a:rPr lang="en-IN" dirty="0" smtClean="0"/>
              <a:t> </a:t>
            </a:r>
            <a:r>
              <a:rPr lang="en-IN" dirty="0" err="1" smtClean="0"/>
              <a:t>নিযুত</a:t>
            </a:r>
            <a:r>
              <a:rPr lang="en-IN" dirty="0" smtClean="0"/>
              <a:t> </a:t>
            </a:r>
            <a:r>
              <a:rPr lang="en-IN" dirty="0" err="1" smtClean="0"/>
              <a:t>ভাগ</a:t>
            </a:r>
            <a:r>
              <a:rPr lang="en-IN" dirty="0" smtClean="0"/>
              <a:t> </a:t>
            </a:r>
            <a:r>
              <a:rPr lang="en-IN" dirty="0" err="1" smtClean="0"/>
              <a:t>দ্রাৱকত</a:t>
            </a:r>
            <a:r>
              <a:rPr lang="en-IN" dirty="0" smtClean="0"/>
              <a:t> </a:t>
            </a:r>
            <a:r>
              <a:rPr lang="en-IN" dirty="0" err="1" smtClean="0"/>
              <a:t>দ্রাৱ্যৰ</a:t>
            </a:r>
            <a:r>
              <a:rPr lang="en-IN" dirty="0" smtClean="0"/>
              <a:t> </a:t>
            </a:r>
            <a:r>
              <a:rPr lang="en-IN" dirty="0" err="1" smtClean="0"/>
              <a:t>ভাগ</a:t>
            </a:r>
            <a:r>
              <a:rPr lang="en-IN" dirty="0" smtClean="0"/>
              <a:t>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260648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1. Percentage Concentration (</a:t>
            </a:r>
            <a:r>
              <a:rPr lang="en-IN" sz="3200" dirty="0" err="1" smtClean="0"/>
              <a:t>শতকৰা</a:t>
            </a:r>
            <a:r>
              <a:rPr lang="en-IN" sz="3200" dirty="0" smtClean="0"/>
              <a:t> </a:t>
            </a:r>
            <a:r>
              <a:rPr lang="en-IN" sz="3200" dirty="0" err="1" smtClean="0"/>
              <a:t>গাঢ়তা</a:t>
            </a:r>
            <a:r>
              <a:rPr lang="en-IN" sz="3200" dirty="0" smtClean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196752"/>
            <a:ext cx="8604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(</a:t>
            </a:r>
            <a:r>
              <a:rPr lang="en-IN" sz="2400" dirty="0" err="1" smtClean="0"/>
              <a:t>i</a:t>
            </a:r>
            <a:r>
              <a:rPr lang="en-IN" sz="2400" dirty="0" smtClean="0"/>
              <a:t>) %(mass/mass)</a:t>
            </a:r>
            <a:endParaRPr lang="en-IN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79613" y="1047750"/>
          <a:ext cx="4384675" cy="822325"/>
        </p:xfrm>
        <a:graphic>
          <a:graphicData uri="http://schemas.openxmlformats.org/presentationml/2006/ole">
            <p:oleObj spid="_x0000_s1027" name="Equation" r:id="rId3" imgW="2120760" imgH="419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2420888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% 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ভৰ</a:t>
            </a:r>
            <a:r>
              <a:rPr lang="en-IN" sz="2400" dirty="0" smtClean="0"/>
              <a:t>) =</a:t>
            </a:r>
            <a:endParaRPr lang="en-IN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627784" y="2636912"/>
            <a:ext cx="20882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27784" y="2175247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/>
              <a:t>গ্রামত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দ্রাৱ্যৰ</a:t>
            </a:r>
            <a:r>
              <a:rPr lang="en-IN" sz="2400" dirty="0" smtClean="0"/>
              <a:t> </a:t>
            </a:r>
            <a:r>
              <a:rPr lang="en-IN" sz="2400" dirty="0" err="1" smtClean="0"/>
              <a:t>ভৰ</a:t>
            </a:r>
            <a:endParaRPr lang="en-IN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627784" y="270892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/>
              <a:t>গ্রামত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দ্রৱৰ</a:t>
            </a:r>
            <a:r>
              <a:rPr lang="en-IN" sz="2400" dirty="0" smtClean="0"/>
              <a:t> </a:t>
            </a:r>
            <a:r>
              <a:rPr lang="en-IN" sz="2400" dirty="0" err="1" smtClean="0"/>
              <a:t>ভৰ</a:t>
            </a:r>
            <a:endParaRPr lang="en-IN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0032" y="242088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X 100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1. 10 g solute is dissolved in 100 g solution. What is the %(volume/volume)?</a:t>
            </a:r>
          </a:p>
          <a:p>
            <a:endParaRPr lang="en-IN" sz="2400" dirty="0"/>
          </a:p>
          <a:p>
            <a:r>
              <a:rPr lang="en-IN" sz="2400" dirty="0" smtClean="0"/>
              <a:t>         10 g </a:t>
            </a:r>
            <a:r>
              <a:rPr lang="en-IN" sz="2400" dirty="0" err="1" smtClean="0"/>
              <a:t>দ্রাৱ্য</a:t>
            </a:r>
            <a:r>
              <a:rPr lang="en-IN" sz="2400" dirty="0" smtClean="0"/>
              <a:t> 100g </a:t>
            </a:r>
            <a:r>
              <a:rPr lang="en-IN" sz="2400" dirty="0" err="1" smtClean="0"/>
              <a:t>দ্রৱত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দ্রৱীভূত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</a:t>
            </a:r>
            <a:r>
              <a:rPr lang="en-IN" sz="2400" dirty="0" smtClean="0"/>
              <a:t> </a:t>
            </a:r>
            <a:r>
              <a:rPr lang="en-IN" sz="2400" dirty="0" err="1" smtClean="0"/>
              <a:t>হৈছে</a:t>
            </a:r>
            <a:r>
              <a:rPr lang="en-IN" sz="2400" dirty="0" smtClean="0"/>
              <a:t>। </a:t>
            </a:r>
            <a:r>
              <a:rPr lang="en-IN" sz="2400" dirty="0" err="1" smtClean="0"/>
              <a:t>দ্রৱতোৰ</a:t>
            </a:r>
            <a:r>
              <a:rPr lang="en-IN" sz="2400" dirty="0" smtClean="0"/>
              <a:t> %(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ভৰ</a:t>
            </a:r>
            <a:r>
              <a:rPr lang="en-IN" sz="2400" dirty="0" smtClean="0"/>
              <a:t>)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</a:t>
            </a:r>
          </a:p>
          <a:p>
            <a:endParaRPr lang="en-IN" sz="2400" dirty="0"/>
          </a:p>
          <a:p>
            <a:r>
              <a:rPr lang="en-IN" sz="2400" dirty="0" smtClean="0"/>
              <a:t>Given,</a:t>
            </a:r>
          </a:p>
          <a:p>
            <a:endParaRPr lang="en-IN" sz="2400" dirty="0"/>
          </a:p>
          <a:p>
            <a:r>
              <a:rPr lang="en-IN" sz="2400" dirty="0" smtClean="0"/>
              <a:t>Amount of Solute in gram = 10 g</a:t>
            </a:r>
          </a:p>
          <a:p>
            <a:r>
              <a:rPr lang="en-IN" sz="2400" dirty="0" smtClean="0"/>
              <a:t>Amount of Solution in grams = 100 g</a:t>
            </a:r>
          </a:p>
          <a:p>
            <a:endParaRPr lang="en-IN" sz="2400" dirty="0"/>
          </a:p>
          <a:p>
            <a:r>
              <a:rPr lang="en-IN" sz="2400" dirty="0" smtClean="0"/>
              <a:t>%(mass/mass)  </a:t>
            </a:r>
            <a:endParaRPr lang="en-IN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75557" y="4483100"/>
          <a:ext cx="4384675" cy="2097088"/>
        </p:xfrm>
        <a:graphic>
          <a:graphicData uri="http://schemas.openxmlformats.org/presentationml/2006/ole">
            <p:oleObj spid="_x0000_s2050" name="Equation" r:id="rId3" imgW="2120760" imgH="1066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2. 5 g solute is dissolved in 80 g solution. What is the %(mass/mass)?</a:t>
            </a:r>
          </a:p>
          <a:p>
            <a:endParaRPr lang="en-IN" sz="2400" dirty="0"/>
          </a:p>
          <a:p>
            <a:r>
              <a:rPr lang="en-IN" sz="2400" dirty="0" smtClean="0"/>
              <a:t>         5 g </a:t>
            </a:r>
            <a:r>
              <a:rPr lang="en-IN" sz="2400" dirty="0" err="1" smtClean="0"/>
              <a:t>দ্রাৱ্য</a:t>
            </a:r>
            <a:r>
              <a:rPr lang="en-IN" sz="2400" dirty="0" smtClean="0"/>
              <a:t> 80 g </a:t>
            </a:r>
            <a:r>
              <a:rPr lang="en-IN" sz="2400" dirty="0" err="1" smtClean="0"/>
              <a:t>দ্রৱত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দ্রৱীভূত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</a:t>
            </a:r>
            <a:r>
              <a:rPr lang="en-IN" sz="2400" dirty="0" smtClean="0"/>
              <a:t> </a:t>
            </a:r>
            <a:r>
              <a:rPr lang="en-IN" sz="2400" dirty="0" err="1" smtClean="0"/>
              <a:t>হৈছে</a:t>
            </a:r>
            <a:r>
              <a:rPr lang="en-IN" sz="2400" dirty="0" smtClean="0"/>
              <a:t>। </a:t>
            </a:r>
            <a:r>
              <a:rPr lang="en-IN" sz="2400" dirty="0" err="1" smtClean="0"/>
              <a:t>দ্রৱতোৰ</a:t>
            </a:r>
            <a:r>
              <a:rPr lang="en-IN" sz="2400" dirty="0" smtClean="0"/>
              <a:t> %(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ভৰ</a:t>
            </a:r>
            <a:r>
              <a:rPr lang="en-IN" sz="2400" dirty="0" smtClean="0"/>
              <a:t>)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</a:t>
            </a:r>
          </a:p>
          <a:p>
            <a:endParaRPr lang="en-IN" sz="2400" dirty="0"/>
          </a:p>
          <a:p>
            <a:r>
              <a:rPr lang="en-IN" sz="2400" dirty="0" smtClean="0"/>
              <a:t>Given,</a:t>
            </a:r>
          </a:p>
          <a:p>
            <a:endParaRPr lang="en-IN" sz="2400" dirty="0"/>
          </a:p>
          <a:p>
            <a:r>
              <a:rPr lang="en-IN" sz="2400" dirty="0" smtClean="0"/>
              <a:t>Amount of Solute in gram = 5 g</a:t>
            </a:r>
          </a:p>
          <a:p>
            <a:r>
              <a:rPr lang="en-IN" sz="2400" dirty="0" smtClean="0"/>
              <a:t>Amount of Solution in grams = 80 g</a:t>
            </a:r>
          </a:p>
          <a:p>
            <a:endParaRPr lang="en-IN" sz="2400" dirty="0"/>
          </a:p>
          <a:p>
            <a:r>
              <a:rPr lang="en-IN" sz="2400" dirty="0" smtClean="0"/>
              <a:t>%(mass/mass)  </a:t>
            </a:r>
            <a:endParaRPr lang="en-IN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75557" y="4483100"/>
          <a:ext cx="4384675" cy="2097088"/>
        </p:xfrm>
        <a:graphic>
          <a:graphicData uri="http://schemas.openxmlformats.org/presentationml/2006/ole">
            <p:oleObj spid="_x0000_s3074" name="Equation" r:id="rId3" imgW="2120760" imgH="1066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3. 10g solute is dissolved in 90 g of water. What is the %(mass/mass)?</a:t>
            </a:r>
          </a:p>
          <a:p>
            <a:endParaRPr lang="en-IN" sz="2400" dirty="0"/>
          </a:p>
          <a:p>
            <a:r>
              <a:rPr lang="en-IN" sz="2400" dirty="0" smtClean="0"/>
              <a:t>         10 g </a:t>
            </a:r>
            <a:r>
              <a:rPr lang="en-IN" sz="2400" dirty="0" err="1" smtClean="0"/>
              <a:t>দ্রাৱ্য</a:t>
            </a:r>
            <a:r>
              <a:rPr lang="en-IN" sz="2400" dirty="0" smtClean="0"/>
              <a:t> 90 g </a:t>
            </a:r>
            <a:r>
              <a:rPr lang="en-IN" sz="2400" dirty="0" err="1" smtClean="0"/>
              <a:t>দ্রাৱকত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দ্রৱীভূত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</a:t>
            </a:r>
            <a:r>
              <a:rPr lang="en-IN" sz="2400" dirty="0" smtClean="0"/>
              <a:t> </a:t>
            </a:r>
            <a:r>
              <a:rPr lang="en-IN" sz="2400" dirty="0" err="1" smtClean="0"/>
              <a:t>হৈছে</a:t>
            </a:r>
            <a:r>
              <a:rPr lang="en-IN" sz="2400" dirty="0" smtClean="0"/>
              <a:t>। </a:t>
            </a:r>
            <a:r>
              <a:rPr lang="en-IN" sz="2400" dirty="0" err="1" smtClean="0"/>
              <a:t>দ্রৱতোৰ</a:t>
            </a:r>
            <a:r>
              <a:rPr lang="en-IN" sz="2400" dirty="0" smtClean="0"/>
              <a:t> </a:t>
            </a:r>
          </a:p>
          <a:p>
            <a:r>
              <a:rPr lang="en-IN" sz="2400" dirty="0" smtClean="0"/>
              <a:t>[% 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 </a:t>
            </a:r>
            <a:r>
              <a:rPr lang="en-IN" sz="2400" dirty="0" err="1" smtClean="0"/>
              <a:t>ভৰ</a:t>
            </a:r>
            <a:r>
              <a:rPr lang="en-IN" sz="2400" dirty="0" smtClean="0"/>
              <a:t>)]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82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 Given, </a:t>
            </a:r>
            <a:endParaRPr lang="en-IN" sz="2400" dirty="0"/>
          </a:p>
          <a:p>
            <a:r>
              <a:rPr lang="en-IN" sz="2400" dirty="0" smtClean="0"/>
              <a:t>Amount of Solute in grams = 10 g</a:t>
            </a:r>
          </a:p>
          <a:p>
            <a:r>
              <a:rPr lang="en-IN" sz="2400" dirty="0" smtClean="0"/>
              <a:t>Amount of Solvent in grams = 90 g</a:t>
            </a:r>
            <a:endParaRPr lang="en-IN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576513" y="4670425"/>
          <a:ext cx="3781425" cy="2097088"/>
        </p:xfrm>
        <a:graphic>
          <a:graphicData uri="http://schemas.openxmlformats.org/presentationml/2006/ole">
            <p:oleObj spid="_x0000_s4098" name="Equation" r:id="rId3" imgW="1828800" imgH="10666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3573016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Amount of Solution = Amount of Solvent + Amount of Solute</a:t>
            </a:r>
          </a:p>
          <a:p>
            <a:r>
              <a:rPr lang="en-IN" sz="2400" dirty="0"/>
              <a:t> </a:t>
            </a:r>
            <a:r>
              <a:rPr lang="en-IN" sz="2400" dirty="0" smtClean="0"/>
              <a:t>                                   = 90 g + 10 g = 100 g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4839543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% (mass/mass)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4. 5 g solute is dissolved in 75 g solvent. What is the %(mass/mass)?</a:t>
            </a:r>
          </a:p>
          <a:p>
            <a:endParaRPr lang="en-IN" sz="2400" dirty="0"/>
          </a:p>
          <a:p>
            <a:r>
              <a:rPr lang="en-IN" sz="2400" dirty="0" smtClean="0"/>
              <a:t>         5 g </a:t>
            </a:r>
            <a:r>
              <a:rPr lang="en-IN" sz="2400" dirty="0" err="1" smtClean="0"/>
              <a:t>দ্রাৱ্য</a:t>
            </a:r>
            <a:r>
              <a:rPr lang="en-IN" sz="2400" dirty="0" smtClean="0"/>
              <a:t> 75 g </a:t>
            </a:r>
            <a:r>
              <a:rPr lang="en-IN" sz="2400" dirty="0" err="1" smtClean="0"/>
              <a:t>দ্রাৱকত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দ্রৱীভূত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</a:t>
            </a:r>
            <a:r>
              <a:rPr lang="en-IN" sz="2400" dirty="0" smtClean="0"/>
              <a:t> </a:t>
            </a:r>
            <a:r>
              <a:rPr lang="en-IN" sz="2400" dirty="0" err="1" smtClean="0"/>
              <a:t>হৈছে</a:t>
            </a:r>
            <a:r>
              <a:rPr lang="en-IN" sz="2400" dirty="0" smtClean="0"/>
              <a:t>। </a:t>
            </a:r>
            <a:r>
              <a:rPr lang="en-IN" sz="2400" dirty="0" err="1" smtClean="0"/>
              <a:t>দ্রৱতোৰ</a:t>
            </a:r>
            <a:r>
              <a:rPr lang="en-IN" sz="2400" dirty="0" smtClean="0"/>
              <a:t> %(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ভৰ</a:t>
            </a:r>
            <a:r>
              <a:rPr lang="en-IN" sz="2400" dirty="0" smtClean="0"/>
              <a:t>)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 Given, </a:t>
            </a:r>
            <a:endParaRPr lang="en-IN" sz="2400" dirty="0"/>
          </a:p>
          <a:p>
            <a:r>
              <a:rPr lang="en-IN" sz="2400" dirty="0" smtClean="0"/>
              <a:t>Amount of Solute in gram = 5 g</a:t>
            </a:r>
          </a:p>
          <a:p>
            <a:r>
              <a:rPr lang="en-IN" sz="2400" dirty="0" smtClean="0"/>
              <a:t>Amount of Solvent in grams = 75 g</a:t>
            </a:r>
            <a:endParaRPr lang="en-IN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75557" y="4483100"/>
          <a:ext cx="4384675" cy="2097088"/>
        </p:xfrm>
        <a:graphic>
          <a:graphicData uri="http://schemas.openxmlformats.org/presentationml/2006/ole">
            <p:oleObj spid="_x0000_s5122" name="Equation" r:id="rId3" imgW="2120760" imgH="10666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342900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Amount of Solution = Amount of Solvent + Amount of Solute</a:t>
            </a:r>
          </a:p>
          <a:p>
            <a:r>
              <a:rPr lang="en-IN" sz="2400" dirty="0"/>
              <a:t> </a:t>
            </a:r>
            <a:r>
              <a:rPr lang="en-IN" sz="2400" dirty="0" smtClean="0"/>
              <a:t>                                   = 75 g + 5 g = 80 g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465313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% (mass/mass)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5. How much solute must be dissolved in 100 g solution to prepare a concentration of 8% (mass/mass)</a:t>
            </a:r>
          </a:p>
          <a:p>
            <a:endParaRPr lang="en-IN" sz="2400" dirty="0"/>
          </a:p>
          <a:p>
            <a:r>
              <a:rPr lang="en-IN" sz="2400" dirty="0"/>
              <a:t> </a:t>
            </a:r>
            <a:r>
              <a:rPr lang="en-IN" sz="2400" dirty="0" smtClean="0"/>
              <a:t>        8% 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ভৰ</a:t>
            </a:r>
            <a:r>
              <a:rPr lang="en-IN" sz="2400" dirty="0" smtClean="0"/>
              <a:t>) </a:t>
            </a:r>
            <a:r>
              <a:rPr lang="en-IN" sz="2400" dirty="0" err="1" smtClean="0"/>
              <a:t>গাঢ়তাৰ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</a:t>
            </a:r>
            <a:r>
              <a:rPr lang="en-IN" sz="2400" dirty="0" smtClean="0"/>
              <a:t> </a:t>
            </a:r>
            <a:r>
              <a:rPr lang="en-IN" sz="2400" dirty="0" err="1" smtClean="0"/>
              <a:t>বনাবলৈ</a:t>
            </a:r>
            <a:r>
              <a:rPr lang="en-IN" sz="2400" dirty="0" smtClean="0"/>
              <a:t> 100 g </a:t>
            </a:r>
            <a:r>
              <a:rPr lang="en-IN" sz="2400" dirty="0" err="1" smtClean="0"/>
              <a:t>দ্রৱত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 </a:t>
            </a:r>
            <a:r>
              <a:rPr lang="en-IN" sz="2400" dirty="0" err="1" smtClean="0"/>
              <a:t>গ্রাম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দ্রাৱ্য</a:t>
            </a:r>
            <a:r>
              <a:rPr lang="en-IN" sz="2400" dirty="0" smtClean="0"/>
              <a:t> </a:t>
            </a:r>
            <a:r>
              <a:rPr lang="en-IN" sz="2400" dirty="0" err="1" smtClean="0"/>
              <a:t>দিব</a:t>
            </a:r>
            <a:r>
              <a:rPr lang="en-IN" sz="2400" dirty="0" smtClean="0"/>
              <a:t> </a:t>
            </a:r>
            <a:r>
              <a:rPr lang="en-IN" sz="2400" dirty="0" err="1" smtClean="0"/>
              <a:t>লাগিব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 Given, </a:t>
            </a:r>
            <a:endParaRPr lang="en-IN" sz="2400" dirty="0"/>
          </a:p>
          <a:p>
            <a:r>
              <a:rPr lang="en-IN" sz="2400" dirty="0" smtClean="0"/>
              <a:t>Amount of Solution in gram = 100 g</a:t>
            </a:r>
          </a:p>
          <a:p>
            <a:r>
              <a:rPr lang="en-IN" sz="2400" dirty="0" smtClean="0"/>
              <a:t>% (mass/mass) = 8 %</a:t>
            </a:r>
            <a:endParaRPr lang="en-IN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15616" y="3759696"/>
          <a:ext cx="6912768" cy="2304256"/>
        </p:xfrm>
        <a:graphic>
          <a:graphicData uri="http://schemas.openxmlformats.org/presentationml/2006/ole">
            <p:oleObj spid="_x0000_s6147" name="Equation" r:id="rId3" imgW="2933640" imgH="1066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6. How much solute must be dissolved in 50 g solution to prepare a concentration of 10% (mass/mass)</a:t>
            </a:r>
          </a:p>
          <a:p>
            <a:endParaRPr lang="en-IN" sz="2400" dirty="0"/>
          </a:p>
          <a:p>
            <a:r>
              <a:rPr lang="en-IN" sz="2400" dirty="0"/>
              <a:t> </a:t>
            </a:r>
            <a:r>
              <a:rPr lang="en-IN" sz="2400" dirty="0" smtClean="0"/>
              <a:t>        10% 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ভৰ</a:t>
            </a:r>
            <a:r>
              <a:rPr lang="en-IN" sz="2400" dirty="0" smtClean="0"/>
              <a:t>) </a:t>
            </a:r>
            <a:r>
              <a:rPr lang="en-IN" sz="2400" dirty="0" err="1" smtClean="0"/>
              <a:t>গাঢ়তাৰ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</a:t>
            </a:r>
            <a:r>
              <a:rPr lang="en-IN" sz="2400" dirty="0" smtClean="0"/>
              <a:t> </a:t>
            </a:r>
            <a:r>
              <a:rPr lang="en-IN" sz="2400" dirty="0" err="1" smtClean="0"/>
              <a:t>বনাবলৈ</a:t>
            </a:r>
            <a:r>
              <a:rPr lang="en-IN" sz="2400" dirty="0" smtClean="0"/>
              <a:t> 50 g </a:t>
            </a:r>
            <a:r>
              <a:rPr lang="en-IN" sz="2400" dirty="0" err="1" smtClean="0"/>
              <a:t>দ্রৱত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 </a:t>
            </a:r>
            <a:r>
              <a:rPr lang="en-IN" sz="2400" dirty="0" err="1" smtClean="0"/>
              <a:t>গ্রাম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দ্রাৱ্য</a:t>
            </a:r>
            <a:r>
              <a:rPr lang="en-IN" sz="2400" dirty="0" smtClean="0"/>
              <a:t> </a:t>
            </a:r>
            <a:r>
              <a:rPr lang="en-IN" sz="2400" dirty="0" err="1" smtClean="0"/>
              <a:t>দিব</a:t>
            </a:r>
            <a:r>
              <a:rPr lang="en-IN" sz="2400" dirty="0" smtClean="0"/>
              <a:t> </a:t>
            </a:r>
            <a:r>
              <a:rPr lang="en-IN" sz="2400" dirty="0" err="1" smtClean="0"/>
              <a:t>লাগিব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98884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 Given, </a:t>
            </a:r>
            <a:endParaRPr lang="en-IN" sz="2400" dirty="0"/>
          </a:p>
          <a:p>
            <a:r>
              <a:rPr lang="en-IN" sz="2400" dirty="0" smtClean="0"/>
              <a:t>Amount of Solution in gram = 50 g</a:t>
            </a:r>
          </a:p>
          <a:p>
            <a:r>
              <a:rPr lang="en-IN" sz="2400" dirty="0" smtClean="0"/>
              <a:t>% (mass/mass) = 10 %</a:t>
            </a:r>
            <a:endParaRPr lang="en-IN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16013" y="3212976"/>
          <a:ext cx="6335712" cy="3537074"/>
        </p:xfrm>
        <a:graphic>
          <a:graphicData uri="http://schemas.openxmlformats.org/presentationml/2006/ole">
            <p:oleObj spid="_x0000_s7170" name="Equation" r:id="rId3" imgW="2933640" imgH="1701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845</Words>
  <Application>Microsoft Office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Ratul Ch. Borpuja</dc:creator>
  <cp:lastModifiedBy>Ratul Ch. Borpuja</cp:lastModifiedBy>
  <cp:revision>26</cp:revision>
  <dcterms:created xsi:type="dcterms:W3CDTF">2021-05-26T03:09:53Z</dcterms:created>
  <dcterms:modified xsi:type="dcterms:W3CDTF">2021-05-26T07:55:39Z</dcterms:modified>
</cp:coreProperties>
</file>