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9CFD-65A2-4357-9C3F-4AC9EC2E0F00}" type="datetimeFigureOut">
              <a:rPr lang="en-IN" smtClean="0"/>
              <a:t>22-05-2021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BCF4-2E87-4EDE-83CD-59047D8970B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Definition Of Thermodynamic Terms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272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Work (W) is defined as any quantity that flows across the boundary of a system during a change in state and is completely convertible into lifting of a weight in the surrounding.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Properties of work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Work appears only at the boundary of the system.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 Work appear only during a change in state.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 Work manifested by an effect in the surrounding. 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 Work is negative if the mass is lifted, </a:t>
            </a:r>
            <a:r>
              <a:rPr lang="en-IN" i="1" dirty="0" smtClean="0"/>
              <a:t>i.e.</a:t>
            </a:r>
            <a:r>
              <a:rPr lang="en-IN" dirty="0" smtClean="0"/>
              <a:t> work has flowed to the surrounding  or work is done by the system and positive if the mass is lowered </a:t>
            </a:r>
            <a:r>
              <a:rPr lang="en-IN" i="1" dirty="0" smtClean="0"/>
              <a:t>i.e.</a:t>
            </a:r>
            <a:r>
              <a:rPr lang="en-IN" dirty="0" smtClean="0"/>
              <a:t> work has flowed from the surrounding or work is done on the system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2924944"/>
            <a:ext cx="115212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1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292494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123728" y="198884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652120" y="2204864"/>
            <a:ext cx="1152128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2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220486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156176" y="126876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691680" y="162880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5724128" y="90872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59832" y="3789040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7864" y="31409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 is negative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4168" y="2924944"/>
            <a:ext cx="115212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1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4168" y="292494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6588224" y="198884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043608" y="2204864"/>
            <a:ext cx="1152128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2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20486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547664" y="126876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6156176" y="162880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115616" y="90872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59832" y="3789040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7864" y="31409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 is positive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 smtClean="0"/>
              <a:t>System and surrounding</a:t>
            </a:r>
            <a:endParaRPr lang="en-IN" sz="4000" dirty="0"/>
          </a:p>
        </p:txBody>
      </p:sp>
      <p:pic>
        <p:nvPicPr>
          <p:cNvPr id="1026" name="Picture 2" descr="C:\Users\Ratul Ch. Borpuja\Desktop\online_class\water with 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1340768"/>
            <a:ext cx="4514850" cy="5047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516703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 thermodynamic system is that part of the physical universe the properties of which are under investigation.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98072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System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Surrounding</a:t>
            </a:r>
            <a:endParaRPr lang="en-IN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476053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The system is confined to a definite place in space by the boundary which separates it from the rest of the universe, the surrounding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Types of System</a:t>
            </a:r>
            <a:endParaRPr lang="en-IN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dirty="0" smtClean="0"/>
              <a:t>Isolated System: </a:t>
            </a:r>
          </a:p>
          <a:p>
            <a:pPr marL="342900" indent="-342900"/>
            <a:endParaRPr lang="en-IN" dirty="0"/>
          </a:p>
          <a:p>
            <a:pPr marL="342900" indent="-342900"/>
            <a:r>
              <a:rPr lang="en-IN" dirty="0" smtClean="0"/>
              <a:t>A system is called isolated when neither energy nor mass can passes the boundary</a:t>
            </a:r>
          </a:p>
          <a:p>
            <a:pPr marL="342900" indent="-342900"/>
            <a:endParaRPr lang="en-IN" dirty="0"/>
          </a:p>
          <a:p>
            <a:pPr marL="342900" indent="-342900"/>
            <a:r>
              <a:rPr lang="en-IN" dirty="0" smtClean="0"/>
              <a:t>Or</a:t>
            </a:r>
          </a:p>
          <a:p>
            <a:pPr marL="342900" indent="-342900"/>
            <a:endParaRPr lang="en-IN" dirty="0" smtClean="0"/>
          </a:p>
          <a:p>
            <a:pPr marL="342900" indent="-342900"/>
            <a:r>
              <a:rPr lang="en-IN" dirty="0" smtClean="0"/>
              <a:t>An isolated system produces no observable effect or disturbance in its surrounding</a:t>
            </a:r>
          </a:p>
          <a:p>
            <a:pPr marL="342900" indent="-342900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2. Closed System</a:t>
            </a:r>
          </a:p>
          <a:p>
            <a:endParaRPr lang="en-IN" dirty="0"/>
          </a:p>
          <a:p>
            <a:r>
              <a:rPr lang="en-IN" dirty="0" smtClean="0"/>
              <a:t>A system is called closed when no mass passes the boundary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50912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3. Open System</a:t>
            </a:r>
          </a:p>
          <a:p>
            <a:endParaRPr lang="en-IN" dirty="0"/>
          </a:p>
          <a:p>
            <a:r>
              <a:rPr lang="en-IN" dirty="0" smtClean="0"/>
              <a:t>A system is called open when mass passes across the boundary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628800"/>
            <a:ext cx="1728192" cy="2808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r>
              <a:rPr lang="en-IN" baseline="-25000" dirty="0" smtClean="0"/>
              <a:t>1</a:t>
            </a:r>
            <a:endParaRPr lang="en-IN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628800"/>
            <a:ext cx="1728192" cy="2808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r>
              <a:rPr lang="en-IN" baseline="-25000" dirty="0" smtClean="0"/>
              <a:t>2</a:t>
            </a:r>
            <a:endParaRPr lang="en-IN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479715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     T</a:t>
            </a:r>
            <a:r>
              <a:rPr lang="en-IN" sz="3600" baseline="-25000" dirty="0" smtClean="0"/>
              <a:t>1</a:t>
            </a:r>
            <a:r>
              <a:rPr lang="en-IN" sz="3600" dirty="0" smtClean="0"/>
              <a:t>&gt;T</a:t>
            </a:r>
            <a:r>
              <a:rPr lang="en-IN" sz="3600" baseline="-25000" dirty="0" smtClean="0"/>
              <a:t>2</a:t>
            </a:r>
            <a:endParaRPr lang="en-IN" sz="36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3491880" y="2780928"/>
            <a:ext cx="1584176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611560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After Some Time             </a:t>
            </a:r>
            <a:r>
              <a:rPr lang="en-IN" sz="3600" dirty="0" smtClean="0"/>
              <a:t>T</a:t>
            </a:r>
            <a:r>
              <a:rPr lang="en-IN" sz="3600" baseline="-25000" dirty="0" smtClean="0"/>
              <a:t>1</a:t>
            </a:r>
            <a:r>
              <a:rPr lang="en-IN" sz="3600" dirty="0" smtClean="0"/>
              <a:t>=T</a:t>
            </a:r>
            <a:r>
              <a:rPr lang="en-IN" sz="3600" baseline="-25000" dirty="0" smtClean="0"/>
              <a:t>2</a:t>
            </a:r>
            <a:endParaRPr lang="en-IN" sz="36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22048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Heat Q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Heat</a:t>
            </a:r>
            <a:endParaRPr lang="en-IN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8512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The attainment of thermal equilibrium of two systems by asserting that a quantity of heat Q has flowed from the system of higher temperature to the system of lower temperature.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2" y="3789040"/>
            <a:ext cx="2160240" cy="23762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</a:t>
            </a:r>
            <a:r>
              <a:rPr lang="en-IN" baseline="-25000" dirty="0" smtClean="0"/>
              <a:t>2</a:t>
            </a:r>
          </a:p>
          <a:p>
            <a:pPr algn="ctr"/>
            <a:endParaRPr lang="en-IN" dirty="0"/>
          </a:p>
          <a:p>
            <a:pPr algn="ctr"/>
            <a:endParaRPr lang="en-IN" dirty="0" smtClean="0"/>
          </a:p>
          <a:p>
            <a:pPr algn="ctr"/>
            <a:endParaRPr lang="en-IN" dirty="0"/>
          </a:p>
          <a:p>
            <a:pPr algn="ctr"/>
            <a:endParaRPr lang="en-IN" dirty="0" smtClean="0"/>
          </a:p>
          <a:p>
            <a:pPr algn="ctr"/>
            <a:endParaRPr lang="en-IN" dirty="0"/>
          </a:p>
          <a:p>
            <a:pPr algn="ctr"/>
            <a:r>
              <a:rPr lang="en-IN" dirty="0" smtClean="0"/>
              <a:t>Surrounding</a:t>
            </a: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40466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Properties of Heat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Heat appears only at the boundary of the system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 Heat appears only during a change in state.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 Heat manifested by an effect in the surrounding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Heat is positive if the surrounding is cooled i.e. heat has flowed from the surrounding, and negative if the surrounding is warmed </a:t>
            </a:r>
            <a:r>
              <a:rPr lang="en-IN" dirty="0" err="1" smtClean="0"/>
              <a:t>i.e</a:t>
            </a:r>
            <a:r>
              <a:rPr lang="en-IN" dirty="0" smtClean="0"/>
              <a:t> heat has flowed to the surrounding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347864" y="4365104"/>
            <a:ext cx="8640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System</a:t>
            </a:r>
          </a:p>
          <a:p>
            <a:pPr algn="ctr"/>
            <a:r>
              <a:rPr lang="en-IN" dirty="0" smtClean="0"/>
              <a:t>T</a:t>
            </a:r>
            <a:r>
              <a:rPr lang="en-IN" baseline="-25000" dirty="0" smtClean="0"/>
              <a:t>1</a:t>
            </a:r>
            <a:endParaRPr lang="en-IN" baseline="-25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67944" y="4581128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39952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Q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Work</a:t>
            </a:r>
            <a:endParaRPr lang="en-IN" sz="3600" dirty="0"/>
          </a:p>
        </p:txBody>
      </p:sp>
      <p:sp>
        <p:nvSpPr>
          <p:cNvPr id="4" name="Rectangle 3"/>
          <p:cNvSpPr/>
          <p:nvPr/>
        </p:nvSpPr>
        <p:spPr>
          <a:xfrm>
            <a:off x="1619672" y="2924944"/>
            <a:ext cx="115212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1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292494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2123728" y="198884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63888" y="3717032"/>
            <a:ext cx="158417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52120" y="2204864"/>
            <a:ext cx="1152128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V</a:t>
            </a:r>
            <a:r>
              <a:rPr lang="en-IN" baseline="-25000" dirty="0" smtClean="0">
                <a:solidFill>
                  <a:schemeClr val="tx1"/>
                </a:solidFill>
              </a:rPr>
              <a:t>2</a:t>
            </a:r>
            <a:endParaRPr lang="en-IN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2204864"/>
            <a:ext cx="11521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6156176" y="1268760"/>
            <a:ext cx="144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691680" y="162880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5724128" y="908720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Piston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43608" y="2492896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359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Definition Of Thermodynamic Terms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Thermodynamic Terms</dc:title>
  <dc:creator>Ratul Ch. Borpuja</dc:creator>
  <cp:lastModifiedBy>Ratul Ch. Borpuja</cp:lastModifiedBy>
  <cp:revision>6</cp:revision>
  <dcterms:created xsi:type="dcterms:W3CDTF">2021-05-22T02:44:04Z</dcterms:created>
  <dcterms:modified xsi:type="dcterms:W3CDTF">2021-05-22T06:22:23Z</dcterms:modified>
</cp:coreProperties>
</file>