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75" r:id="rId5"/>
    <p:sldId id="276" r:id="rId6"/>
    <p:sldId id="264" r:id="rId7"/>
    <p:sldId id="277" r:id="rId8"/>
    <p:sldId id="278" r:id="rId9"/>
    <p:sldId id="279" r:id="rId10"/>
    <p:sldId id="280" r:id="rId11"/>
    <p:sldId id="281" r:id="rId12"/>
    <p:sldId id="284" r:id="rId13"/>
    <p:sldId id="285" r:id="rId14"/>
    <p:sldId id="289" r:id="rId15"/>
    <p:sldId id="290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B8593-1C76-43BD-BEF4-A46A1FBFBEFD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3DF25-7649-49E0-AE1B-221AEDD0518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33DB-776E-4650-933A-F552AA9C26D0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1D47-9D31-4E08-BFBD-22FFB25E550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7B3B-0EEF-43B8-BB76-F1671E77637C}" type="datetimeFigureOut">
              <a:rPr lang="en-IN" smtClean="0"/>
              <a:pPr/>
              <a:t>07-06-2021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1. Percentage Concentration (</a:t>
            </a:r>
            <a:r>
              <a:rPr lang="en-IN" sz="2400" dirty="0" err="1" smtClean="0"/>
              <a:t>শতকৰা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গাঢ়তা</a:t>
            </a:r>
            <a:r>
              <a:rPr lang="en-IN" sz="2400" dirty="0" smtClean="0"/>
              <a:t>)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 (</a:t>
            </a:r>
            <a:r>
              <a:rPr lang="en-IN" sz="2400" dirty="0" err="1" smtClean="0"/>
              <a:t>i</a:t>
            </a:r>
            <a:r>
              <a:rPr lang="en-IN" sz="2400" dirty="0" smtClean="0"/>
              <a:t>) </a:t>
            </a:r>
            <a:r>
              <a:rPr lang="en-IN" sz="2400" dirty="0" smtClean="0">
                <a:solidFill>
                  <a:srgbClr val="FF0000"/>
                </a:solidFill>
              </a:rPr>
              <a:t>% (mass/mass)            [% (</a:t>
            </a:r>
            <a:r>
              <a:rPr lang="en-IN" sz="2400" dirty="0" err="1" smtClean="0">
                <a:solidFill>
                  <a:srgbClr val="FF0000"/>
                </a:solidFill>
              </a:rPr>
              <a:t>ভৰ</a:t>
            </a:r>
            <a:r>
              <a:rPr lang="en-IN" sz="2400" dirty="0" smtClean="0">
                <a:solidFill>
                  <a:srgbClr val="FF0000"/>
                </a:solidFill>
              </a:rPr>
              <a:t>/</a:t>
            </a:r>
            <a:r>
              <a:rPr lang="en-IN" sz="2400" dirty="0" err="1" smtClean="0">
                <a:solidFill>
                  <a:srgbClr val="FF0000"/>
                </a:solidFill>
              </a:rPr>
              <a:t>ভৰ</a:t>
            </a:r>
            <a:r>
              <a:rPr lang="en-IN" sz="2400" dirty="0" smtClean="0">
                <a:solidFill>
                  <a:srgbClr val="FF0000"/>
                </a:solidFill>
              </a:rPr>
              <a:t>)]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(ii) </a:t>
            </a:r>
            <a:r>
              <a:rPr lang="en-IN" sz="2400" dirty="0" smtClean="0">
                <a:solidFill>
                  <a:srgbClr val="FF0000"/>
                </a:solidFill>
              </a:rPr>
              <a:t>% (mass/volume)        [% (</a:t>
            </a:r>
            <a:r>
              <a:rPr lang="en-IN" sz="2400" dirty="0" err="1" smtClean="0">
                <a:solidFill>
                  <a:srgbClr val="FF0000"/>
                </a:solidFill>
              </a:rPr>
              <a:t>ভৰ</a:t>
            </a:r>
            <a:r>
              <a:rPr lang="en-IN" sz="2400" dirty="0" smtClean="0">
                <a:solidFill>
                  <a:srgbClr val="FF0000"/>
                </a:solidFill>
              </a:rPr>
              <a:t>/</a:t>
            </a:r>
            <a:r>
              <a:rPr lang="en-IN" sz="2400" dirty="0" err="1" smtClean="0">
                <a:solidFill>
                  <a:srgbClr val="FF0000"/>
                </a:solidFill>
              </a:rPr>
              <a:t>আয়তন</a:t>
            </a:r>
            <a:r>
              <a:rPr lang="en-IN" sz="2400" dirty="0" smtClean="0">
                <a:solidFill>
                  <a:srgbClr val="FF0000"/>
                </a:solidFill>
              </a:rPr>
              <a:t>)]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(iii) </a:t>
            </a:r>
            <a:r>
              <a:rPr lang="en-IN" sz="2400" dirty="0" smtClean="0">
                <a:solidFill>
                  <a:srgbClr val="FF0000"/>
                </a:solidFill>
              </a:rPr>
              <a:t>% (volume/volume)    [% (</a:t>
            </a:r>
            <a:r>
              <a:rPr lang="en-IN" sz="2400" dirty="0" err="1" smtClean="0">
                <a:solidFill>
                  <a:srgbClr val="FF0000"/>
                </a:solidFill>
              </a:rPr>
              <a:t>আয়তন</a:t>
            </a:r>
            <a:r>
              <a:rPr lang="en-IN" sz="2400" dirty="0" smtClean="0">
                <a:solidFill>
                  <a:srgbClr val="FF0000"/>
                </a:solidFill>
              </a:rPr>
              <a:t>/</a:t>
            </a:r>
            <a:r>
              <a:rPr lang="en-IN" sz="2400" dirty="0" err="1" smtClean="0">
                <a:solidFill>
                  <a:srgbClr val="FF0000"/>
                </a:solidFill>
              </a:rPr>
              <a:t>আয়তন</a:t>
            </a:r>
            <a:r>
              <a:rPr lang="en-IN" sz="2400" dirty="0" smtClean="0">
                <a:solidFill>
                  <a:srgbClr val="FF0000"/>
                </a:solidFill>
              </a:rPr>
              <a:t>)]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42900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4. </a:t>
            </a:r>
            <a:r>
              <a:rPr lang="en-IN" sz="2400" dirty="0" smtClean="0">
                <a:solidFill>
                  <a:srgbClr val="00B050"/>
                </a:solidFill>
              </a:rPr>
              <a:t>Normality   (</a:t>
            </a:r>
            <a:r>
              <a:rPr lang="en-IN" sz="2400" dirty="0" err="1" smtClean="0">
                <a:solidFill>
                  <a:srgbClr val="00B050"/>
                </a:solidFill>
              </a:rPr>
              <a:t>নৰ্মেলিটি</a:t>
            </a:r>
            <a:r>
              <a:rPr lang="en-IN" sz="2400" dirty="0" smtClean="0">
                <a:solidFill>
                  <a:srgbClr val="00B050"/>
                </a:solidFill>
              </a:rPr>
              <a:t>)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47255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2</a:t>
            </a:r>
            <a:r>
              <a:rPr lang="en-IN" sz="2400" dirty="0" smtClean="0"/>
              <a:t>. </a:t>
            </a:r>
            <a:r>
              <a:rPr lang="en-IN" sz="2400" dirty="0" err="1" smtClean="0">
                <a:solidFill>
                  <a:srgbClr val="00B050"/>
                </a:solidFill>
              </a:rPr>
              <a:t>Molarity</a:t>
            </a:r>
            <a:r>
              <a:rPr lang="en-IN" sz="2400" dirty="0" smtClean="0">
                <a:solidFill>
                  <a:srgbClr val="00B050"/>
                </a:solidFill>
              </a:rPr>
              <a:t>   (</a:t>
            </a:r>
            <a:r>
              <a:rPr lang="en-IN" sz="2400" dirty="0" err="1" smtClean="0">
                <a:solidFill>
                  <a:srgbClr val="00B050"/>
                </a:solidFill>
              </a:rPr>
              <a:t>ম’লাৰিটি</a:t>
            </a:r>
            <a:r>
              <a:rPr lang="en-IN" sz="2400" dirty="0" smtClean="0">
                <a:solidFill>
                  <a:srgbClr val="00B050"/>
                </a:solidFill>
              </a:rPr>
              <a:t>)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78092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3. </a:t>
            </a:r>
            <a:r>
              <a:rPr lang="en-IN" sz="2400" dirty="0" err="1" smtClean="0">
                <a:solidFill>
                  <a:srgbClr val="00B050"/>
                </a:solidFill>
              </a:rPr>
              <a:t>Molality</a:t>
            </a:r>
            <a:r>
              <a:rPr lang="en-IN" sz="2400" dirty="0" smtClean="0">
                <a:solidFill>
                  <a:srgbClr val="00B050"/>
                </a:solidFill>
              </a:rPr>
              <a:t>   (</a:t>
            </a:r>
            <a:r>
              <a:rPr lang="en-IN" sz="2400" dirty="0" err="1" smtClean="0">
                <a:solidFill>
                  <a:srgbClr val="00B050"/>
                </a:solidFill>
              </a:rPr>
              <a:t>ম’লেলিটি</a:t>
            </a:r>
            <a:r>
              <a:rPr lang="en-IN" sz="2400" dirty="0" smtClean="0">
                <a:solidFill>
                  <a:srgbClr val="00B050"/>
                </a:solidFill>
              </a:rPr>
              <a:t>)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1179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5</a:t>
            </a:r>
            <a:r>
              <a:rPr lang="en-IN" sz="2400" dirty="0" smtClean="0"/>
              <a:t>. Mole Fraction   (</a:t>
            </a:r>
            <a:r>
              <a:rPr lang="en-IN" sz="2400" dirty="0" err="1" smtClean="0"/>
              <a:t>ম’ল</a:t>
            </a:r>
            <a:r>
              <a:rPr lang="en-IN" sz="2400" dirty="0" smtClean="0"/>
              <a:t> </a:t>
            </a:r>
            <a:r>
              <a:rPr lang="en-IN" sz="2400" dirty="0" err="1" smtClean="0"/>
              <a:t>ভগ্নাংশ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9715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6. Parts per million or </a:t>
            </a:r>
            <a:r>
              <a:rPr lang="en-IN" sz="2400" dirty="0" err="1" smtClean="0"/>
              <a:t>ppm</a:t>
            </a:r>
            <a:r>
              <a:rPr lang="en-IN" sz="2400" dirty="0" smtClean="0"/>
              <a:t>   (</a:t>
            </a:r>
            <a:r>
              <a:rPr lang="en-IN" sz="2400" dirty="0" err="1" smtClean="0"/>
              <a:t>প্রতি</a:t>
            </a:r>
            <a:r>
              <a:rPr lang="en-IN" sz="2400" dirty="0" smtClean="0"/>
              <a:t> </a:t>
            </a:r>
            <a:r>
              <a:rPr lang="en-IN" sz="2400" dirty="0" err="1" smtClean="0"/>
              <a:t>নিযুত</a:t>
            </a:r>
            <a:r>
              <a:rPr lang="en-IN" sz="2400" dirty="0" smtClean="0"/>
              <a:t> </a:t>
            </a:r>
            <a:r>
              <a:rPr lang="en-IN" sz="2400" dirty="0" err="1" smtClean="0"/>
              <a:t>ভাগ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ভাগ</a:t>
            </a:r>
            <a:r>
              <a:rPr lang="en-IN" sz="2400" dirty="0" smtClean="0"/>
              <a:t>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7. 10 g CuSO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is dissolved in 100 g water. What is the </a:t>
            </a:r>
            <a:r>
              <a:rPr lang="en-IN" sz="2400" dirty="0" err="1" smtClean="0"/>
              <a:t>molality</a:t>
            </a:r>
            <a:r>
              <a:rPr lang="en-IN" sz="2400" dirty="0" smtClean="0"/>
              <a:t>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CuSO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100 g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ম’লেলিটি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r>
              <a:rPr lang="en-IN" sz="2400" dirty="0" smtClean="0"/>
              <a:t>Given,</a:t>
            </a:r>
          </a:p>
          <a:p>
            <a:r>
              <a:rPr lang="en-IN" sz="2400" dirty="0" smtClean="0"/>
              <a:t>Mass of CuSO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Mass of water in gram = 100 g</a:t>
            </a:r>
          </a:p>
          <a:p>
            <a:r>
              <a:rPr lang="en-IN" sz="2400" dirty="0" smtClean="0"/>
              <a:t>Molar Mass of CuSO</a:t>
            </a:r>
            <a:r>
              <a:rPr lang="en-IN" sz="2400" baseline="-25000" dirty="0" smtClean="0"/>
              <a:t>4 </a:t>
            </a:r>
            <a:r>
              <a:rPr lang="en-IN" sz="2400" dirty="0" smtClean="0"/>
              <a:t>=(63 + 32 + 4x16) g/mol=159 g/mol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 err="1" smtClean="0"/>
              <a:t>Molality</a:t>
            </a:r>
            <a:r>
              <a:rPr lang="en-IN" sz="2400" dirty="0" smtClean="0"/>
              <a:t>   </a:t>
            </a:r>
            <a:endParaRPr lang="en-IN" sz="2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25600" y="4124325"/>
          <a:ext cx="6611938" cy="2022475"/>
        </p:xfrm>
        <a:graphic>
          <a:graphicData uri="http://schemas.openxmlformats.org/presentationml/2006/ole">
            <p:oleObj spid="_x0000_s41986" name="Equation" r:id="rId3" imgW="316224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8. How much </a:t>
            </a:r>
            <a:r>
              <a:rPr lang="en-IN" sz="2400" dirty="0" err="1" smtClean="0"/>
              <a:t>NaCl</a:t>
            </a:r>
            <a:r>
              <a:rPr lang="en-IN" sz="2400" dirty="0" smtClean="0"/>
              <a:t> must be dissolved in 100 g water to prepare a concentration of 0.5 m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0.5 m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100 g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NaCl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Mass of Water in gram = 100 g</a:t>
            </a:r>
          </a:p>
          <a:p>
            <a:r>
              <a:rPr lang="en-IN" sz="2400" smtClean="0"/>
              <a:t>Molality</a:t>
            </a:r>
            <a:r>
              <a:rPr lang="en-IN" sz="2400" dirty="0" smtClean="0"/>
              <a:t> </a:t>
            </a:r>
            <a:r>
              <a:rPr lang="en-IN" sz="2400" dirty="0" smtClean="0"/>
              <a:t>= 0.5 m</a:t>
            </a:r>
          </a:p>
          <a:p>
            <a:r>
              <a:rPr lang="en-IN" sz="2400" dirty="0" smtClean="0"/>
              <a:t>Molar Mass of </a:t>
            </a:r>
            <a:r>
              <a:rPr lang="en-IN" sz="2400" dirty="0" err="1" smtClean="0"/>
              <a:t>NaCl</a:t>
            </a:r>
            <a:r>
              <a:rPr lang="en-IN" sz="2400" dirty="0" smtClean="0"/>
              <a:t>=58.5 g/mol</a:t>
            </a:r>
            <a:endParaRPr lang="en-IN" sz="2400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23888" y="3765550"/>
          <a:ext cx="7912100" cy="2444750"/>
        </p:xfrm>
        <a:graphic>
          <a:graphicData uri="http://schemas.openxmlformats.org/presentationml/2006/ole">
            <p:oleObj spid="_x0000_s43010" name="Equation" r:id="rId3" imgW="378432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064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3. </a:t>
            </a:r>
            <a:r>
              <a:rPr lang="en-IN" sz="3200" dirty="0" smtClean="0">
                <a:solidFill>
                  <a:srgbClr val="00B050"/>
                </a:solidFill>
              </a:rPr>
              <a:t>Normality   (</a:t>
            </a:r>
            <a:r>
              <a:rPr lang="en-IN" sz="3200" dirty="0" err="1" smtClean="0">
                <a:solidFill>
                  <a:srgbClr val="00B050"/>
                </a:solidFill>
              </a:rPr>
              <a:t>নৰ্মেলিটি</a:t>
            </a:r>
            <a:r>
              <a:rPr lang="en-IN" sz="3200" dirty="0" smtClean="0">
                <a:solidFill>
                  <a:srgbClr val="00B050"/>
                </a:solidFill>
              </a:rPr>
              <a:t>)</a:t>
            </a:r>
            <a:endParaRPr lang="en-IN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</a:rPr>
              <a:t>Normality</a:t>
            </a:r>
            <a:endParaRPr lang="en-IN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19250" y="1047750"/>
          <a:ext cx="7513638" cy="822325"/>
        </p:xfrm>
        <a:graphic>
          <a:graphicData uri="http://schemas.openxmlformats.org/presentationml/2006/ole">
            <p:oleObj spid="_x0000_s44034" name="Equation" r:id="rId3" imgW="351756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24208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>
                <a:solidFill>
                  <a:srgbClr val="00B050"/>
                </a:solidFill>
              </a:rPr>
              <a:t>নৰ্মেলিটি</a:t>
            </a:r>
            <a:r>
              <a:rPr lang="en-IN" sz="2400" dirty="0" smtClean="0">
                <a:solidFill>
                  <a:srgbClr val="00B050"/>
                </a:solidFill>
              </a:rPr>
              <a:t>  </a:t>
            </a:r>
            <a:r>
              <a:rPr lang="en-IN" sz="2400" dirty="0" smtClean="0"/>
              <a:t>=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7784" y="2636912"/>
            <a:ext cx="49685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9872" y="210323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গ্রামত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r>
              <a:rPr lang="en-IN" sz="2400" dirty="0" smtClean="0"/>
              <a:t> x 1000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0892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তুল্যাংক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r>
              <a:rPr lang="en-IN" sz="2400" dirty="0" smtClean="0"/>
              <a:t> x </a:t>
            </a:r>
            <a:r>
              <a:rPr lang="en-IN" sz="2400" dirty="0" err="1" smtClean="0"/>
              <a:t>mL</a:t>
            </a:r>
            <a:r>
              <a:rPr lang="en-IN" sz="2400" dirty="0" smtClean="0"/>
              <a:t> ত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আয়তন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9. 10 g </a:t>
            </a:r>
            <a:r>
              <a:rPr lang="en-IN" sz="2400" dirty="0" err="1" smtClean="0"/>
              <a:t>HCl</a:t>
            </a:r>
            <a:r>
              <a:rPr lang="en-IN" sz="2400" dirty="0" smtClean="0"/>
              <a:t>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water. What is the normality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HCl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নৰ্মেলিটি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 Given,</a:t>
            </a:r>
          </a:p>
          <a:p>
            <a:r>
              <a:rPr lang="en-IN" sz="2400" dirty="0" smtClean="0"/>
              <a:t>Mass of </a:t>
            </a:r>
            <a:r>
              <a:rPr lang="en-IN" sz="2400" dirty="0" err="1" smtClean="0"/>
              <a:t>HCl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Molar Mass of </a:t>
            </a:r>
            <a:r>
              <a:rPr lang="en-IN" sz="2400" dirty="0" err="1" smtClean="0"/>
              <a:t>HCl</a:t>
            </a:r>
            <a:r>
              <a:rPr lang="en-IN" sz="2400" dirty="0" smtClean="0"/>
              <a:t>=(1+35.5) g/mol=36.5 g/mol </a:t>
            </a:r>
          </a:p>
          <a:p>
            <a:r>
              <a:rPr lang="en-IN" sz="2400" dirty="0" smtClean="0"/>
              <a:t>Equivalent Mass of </a:t>
            </a:r>
            <a:r>
              <a:rPr lang="en-IN" sz="2400" dirty="0" err="1" smtClean="0"/>
              <a:t>HCl</a:t>
            </a:r>
            <a:r>
              <a:rPr lang="en-IN" sz="2400" dirty="0" smtClean="0"/>
              <a:t>=Molar Mass of </a:t>
            </a:r>
            <a:r>
              <a:rPr lang="en-IN" sz="2400" dirty="0" err="1" smtClean="0"/>
              <a:t>HCl</a:t>
            </a:r>
            <a:r>
              <a:rPr lang="en-IN" sz="2400" dirty="0" smtClean="0"/>
              <a:t>/No. of </a:t>
            </a:r>
            <a:r>
              <a:rPr lang="en-IN" sz="2400" dirty="0" err="1" smtClean="0"/>
              <a:t>Replacable</a:t>
            </a:r>
            <a:r>
              <a:rPr lang="en-IN" sz="2400" dirty="0" smtClean="0"/>
              <a:t> H atom</a:t>
            </a:r>
          </a:p>
          <a:p>
            <a:r>
              <a:rPr lang="en-IN" sz="2400" dirty="0" smtClean="0"/>
              <a:t>			=36.5/1=36.5 </a:t>
            </a:r>
          </a:p>
          <a:p>
            <a:endParaRPr lang="en-IN" sz="2400" dirty="0"/>
          </a:p>
          <a:p>
            <a:r>
              <a:rPr lang="en-IN" sz="2400" dirty="0" smtClean="0"/>
              <a:t>Normality 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81609" y="4508500"/>
          <a:ext cx="7354887" cy="2022475"/>
        </p:xfrm>
        <a:graphic>
          <a:graphicData uri="http://schemas.openxmlformats.org/presentationml/2006/ole">
            <p:oleObj spid="_x0000_s45058" name="Equation" r:id="rId3" imgW="351756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10. 10 g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water. What is the normality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নৰ্মেলিটি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 Given,</a:t>
            </a:r>
          </a:p>
          <a:p>
            <a:r>
              <a:rPr lang="en-IN" sz="2400" dirty="0" smtClean="0"/>
              <a:t>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Molar 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=98 g/mol </a:t>
            </a:r>
          </a:p>
          <a:p>
            <a:r>
              <a:rPr lang="en-IN" sz="2400" dirty="0" smtClean="0"/>
              <a:t>Equivalent 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=Molar Mass /No. of </a:t>
            </a:r>
            <a:r>
              <a:rPr lang="en-IN" sz="2400" dirty="0" err="1" smtClean="0"/>
              <a:t>Replacable</a:t>
            </a:r>
            <a:r>
              <a:rPr lang="en-IN" sz="2400" dirty="0" smtClean="0"/>
              <a:t> H atom</a:t>
            </a:r>
          </a:p>
          <a:p>
            <a:r>
              <a:rPr lang="en-IN" sz="2400" dirty="0" smtClean="0"/>
              <a:t>			=98/2=49 </a:t>
            </a:r>
          </a:p>
          <a:p>
            <a:endParaRPr lang="en-IN" sz="2400" dirty="0"/>
          </a:p>
          <a:p>
            <a:r>
              <a:rPr lang="en-IN" sz="2400" dirty="0" smtClean="0"/>
              <a:t>Normality   </a:t>
            </a:r>
            <a:endParaRPr lang="en-IN" sz="2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81609" y="4508500"/>
          <a:ext cx="7354887" cy="2022475"/>
        </p:xfrm>
        <a:graphic>
          <a:graphicData uri="http://schemas.openxmlformats.org/presentationml/2006/ole">
            <p:oleObj spid="_x0000_s49154" name="Equation" r:id="rId3" imgW="351756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11. 10 g </a:t>
            </a:r>
            <a:r>
              <a:rPr lang="en-IN" sz="2400" dirty="0" err="1" smtClean="0"/>
              <a:t>NaOH</a:t>
            </a:r>
            <a:r>
              <a:rPr lang="en-IN" sz="2400" dirty="0" smtClean="0"/>
              <a:t>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water. What is the normality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NaOH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নৰ্মেলিটি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820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 Given,</a:t>
            </a:r>
          </a:p>
          <a:p>
            <a:r>
              <a:rPr lang="en-IN" sz="2400" dirty="0" smtClean="0"/>
              <a:t>Mass of </a:t>
            </a:r>
            <a:r>
              <a:rPr lang="en-IN" sz="2400" dirty="0" err="1" smtClean="0"/>
              <a:t>NaOH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Molar Mass of </a:t>
            </a:r>
            <a:r>
              <a:rPr lang="en-IN" sz="2400" dirty="0" err="1" smtClean="0"/>
              <a:t>NaOH</a:t>
            </a:r>
            <a:r>
              <a:rPr lang="en-IN" sz="2400" dirty="0" smtClean="0"/>
              <a:t>=(23+16+1) g/mol=40 g/mol </a:t>
            </a:r>
          </a:p>
          <a:p>
            <a:r>
              <a:rPr lang="en-IN" sz="2400" dirty="0" smtClean="0"/>
              <a:t>Equivalent Mass of </a:t>
            </a:r>
            <a:r>
              <a:rPr lang="en-IN" sz="2400" dirty="0" err="1" smtClean="0"/>
              <a:t>NaOH</a:t>
            </a:r>
            <a:r>
              <a:rPr lang="en-IN" sz="2400" dirty="0" smtClean="0"/>
              <a:t>=Molar Mass /No. of </a:t>
            </a:r>
            <a:r>
              <a:rPr lang="en-IN" sz="2400" dirty="0" err="1" smtClean="0"/>
              <a:t>Replacable</a:t>
            </a:r>
            <a:r>
              <a:rPr lang="en-IN" sz="2400" dirty="0" smtClean="0"/>
              <a:t> OH</a:t>
            </a:r>
            <a:r>
              <a:rPr lang="en-IN" sz="2400" baseline="30000" dirty="0" smtClean="0"/>
              <a:t>-</a:t>
            </a:r>
            <a:r>
              <a:rPr lang="en-IN" sz="2400" dirty="0" smtClean="0"/>
              <a:t> </a:t>
            </a:r>
          </a:p>
          <a:p>
            <a:r>
              <a:rPr lang="en-IN" sz="2400" dirty="0" smtClean="0"/>
              <a:t>			=40/1=40 </a:t>
            </a:r>
          </a:p>
          <a:p>
            <a:endParaRPr lang="en-IN" sz="2400" dirty="0"/>
          </a:p>
          <a:p>
            <a:r>
              <a:rPr lang="en-IN" sz="2400" dirty="0" smtClean="0"/>
              <a:t>Normality   </a:t>
            </a:r>
            <a:endParaRPr lang="en-IN" sz="2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81609" y="4508500"/>
          <a:ext cx="7354887" cy="2022475"/>
        </p:xfrm>
        <a:graphic>
          <a:graphicData uri="http://schemas.openxmlformats.org/presentationml/2006/ole">
            <p:oleObj spid="_x0000_s50178" name="Equation" r:id="rId3" imgW="351756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12. How much HNO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must be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 to prepare a concentration of 0.5 N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0.5 N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HNO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2700240" y="2967335"/>
            <a:ext cx="3743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HOME Work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064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1. </a:t>
            </a:r>
            <a:r>
              <a:rPr lang="en-IN" sz="3200" dirty="0" err="1" smtClean="0"/>
              <a:t>Molarity</a:t>
            </a:r>
            <a:r>
              <a:rPr lang="en-IN" sz="3200" dirty="0" smtClean="0"/>
              <a:t>   (</a:t>
            </a:r>
            <a:r>
              <a:rPr lang="en-IN" sz="3200" dirty="0" err="1" smtClean="0"/>
              <a:t>ম’লাৰিটি</a:t>
            </a:r>
            <a:r>
              <a:rPr lang="en-IN" sz="32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Molarity</a:t>
            </a:r>
            <a:endParaRPr lang="en-IN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59718" y="1071563"/>
          <a:ext cx="6916738" cy="773112"/>
        </p:xfrm>
        <a:graphic>
          <a:graphicData uri="http://schemas.openxmlformats.org/presentationml/2006/ole">
            <p:oleObj spid="_x0000_s1027" name="Equation" r:id="rId3" imgW="32382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24208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ম’লাৰিটি</a:t>
            </a:r>
            <a:r>
              <a:rPr lang="en-IN" sz="2400" dirty="0" smtClean="0">
                <a:solidFill>
                  <a:srgbClr val="00B050"/>
                </a:solidFill>
              </a:rPr>
              <a:t>  </a:t>
            </a:r>
            <a:r>
              <a:rPr lang="en-IN" sz="2400" dirty="0" smtClean="0"/>
              <a:t>=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7784" y="2636912"/>
            <a:ext cx="49685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9872" y="210323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গ্রামত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r>
              <a:rPr lang="en-IN" sz="2400" dirty="0" smtClean="0"/>
              <a:t> x 1000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0892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আণৱিক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r>
              <a:rPr lang="en-IN" sz="2400" dirty="0" smtClean="0"/>
              <a:t> x </a:t>
            </a:r>
            <a:r>
              <a:rPr lang="en-IN" sz="2400" dirty="0" err="1" smtClean="0"/>
              <a:t>mL</a:t>
            </a:r>
            <a:r>
              <a:rPr lang="en-IN" sz="2400" dirty="0" smtClean="0"/>
              <a:t> ত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আয়তন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1. 10 g </a:t>
            </a:r>
            <a:r>
              <a:rPr lang="en-IN" sz="2400" dirty="0" err="1" smtClean="0"/>
              <a:t>NaCl</a:t>
            </a:r>
            <a:r>
              <a:rPr lang="en-IN" sz="2400" dirty="0" smtClean="0"/>
              <a:t>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water. What is the </a:t>
            </a:r>
            <a:r>
              <a:rPr lang="en-IN" sz="2400" dirty="0" err="1" smtClean="0"/>
              <a:t>molarity</a:t>
            </a:r>
            <a:r>
              <a:rPr lang="en-IN" sz="2400" dirty="0" smtClean="0"/>
              <a:t>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NaCl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/>
              <a:t>ম’লাৰিটি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r>
              <a:rPr lang="en-IN" sz="2400" dirty="0" smtClean="0"/>
              <a:t>Given,</a:t>
            </a:r>
          </a:p>
          <a:p>
            <a:r>
              <a:rPr lang="en-IN" sz="2400" dirty="0" smtClean="0"/>
              <a:t>Mass of </a:t>
            </a:r>
            <a:r>
              <a:rPr lang="en-IN" sz="2400" dirty="0" err="1" smtClean="0"/>
              <a:t>NaCl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Molar Mass of </a:t>
            </a:r>
            <a:r>
              <a:rPr lang="en-IN" sz="2400" dirty="0" err="1" smtClean="0"/>
              <a:t>NaCl</a:t>
            </a:r>
            <a:r>
              <a:rPr lang="en-IN" sz="2400" dirty="0" smtClean="0"/>
              <a:t>=(23+35.5) g/mol=58.5 g/mol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 err="1" smtClean="0"/>
              <a:t>Molarity</a:t>
            </a:r>
            <a:r>
              <a:rPr lang="en-IN" sz="2400" dirty="0" smtClean="0"/>
              <a:t> 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46275" y="4149725"/>
          <a:ext cx="6770141" cy="1971675"/>
        </p:xfrm>
        <a:graphic>
          <a:graphicData uri="http://schemas.openxmlformats.org/presentationml/2006/ole">
            <p:oleObj spid="_x0000_s2050" name="Equation" r:id="rId3" imgW="3238200" imgH="1002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2. 10 g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water. What is the </a:t>
            </a:r>
            <a:r>
              <a:rPr lang="en-IN" sz="2400" dirty="0" err="1" smtClean="0"/>
              <a:t>molarity</a:t>
            </a:r>
            <a:r>
              <a:rPr lang="en-IN" sz="2400" dirty="0" smtClean="0"/>
              <a:t>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ম’লাৰিটি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r>
              <a:rPr lang="en-IN" sz="2400" dirty="0" smtClean="0"/>
              <a:t>Given,</a:t>
            </a:r>
          </a:p>
          <a:p>
            <a:r>
              <a:rPr lang="en-IN" sz="2400" dirty="0" smtClean="0"/>
              <a:t>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Molar 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 </a:t>
            </a:r>
            <a:r>
              <a:rPr lang="en-IN" sz="2400" dirty="0" smtClean="0"/>
              <a:t>=(2x1 + 32 + 4x16) g/mol=98 g/mol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 err="1" smtClean="0"/>
              <a:t>Molarity</a:t>
            </a:r>
            <a:r>
              <a:rPr lang="en-IN" sz="2400" dirty="0" smtClean="0"/>
              <a:t>   </a:t>
            </a:r>
            <a:endParaRPr lang="en-IN" sz="2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46275" y="4149725"/>
          <a:ext cx="6770141" cy="1971675"/>
        </p:xfrm>
        <a:graphic>
          <a:graphicData uri="http://schemas.openxmlformats.org/presentationml/2006/ole">
            <p:oleObj spid="_x0000_s36866" name="Equation" r:id="rId3" imgW="3238200" imgH="1002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3. 10 g CuSO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water. What is the </a:t>
            </a:r>
            <a:r>
              <a:rPr lang="en-IN" sz="2400" dirty="0" err="1" smtClean="0"/>
              <a:t>molarity</a:t>
            </a:r>
            <a:r>
              <a:rPr lang="en-IN" sz="2400" dirty="0" smtClean="0"/>
              <a:t>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CuSO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ম’লাৰিটি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r>
              <a:rPr lang="en-IN" sz="2400" dirty="0" smtClean="0"/>
              <a:t>Given,</a:t>
            </a:r>
          </a:p>
          <a:p>
            <a:r>
              <a:rPr lang="en-IN" sz="2400" dirty="0" smtClean="0"/>
              <a:t>Mass of CuSO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Molar Mass of CuSO</a:t>
            </a:r>
            <a:r>
              <a:rPr lang="en-IN" sz="2400" baseline="-25000" dirty="0" smtClean="0"/>
              <a:t>4 </a:t>
            </a:r>
            <a:r>
              <a:rPr lang="en-IN" sz="2400" dirty="0" smtClean="0"/>
              <a:t>=(63 + 32 + 4x16) g/mol=159 g/mol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 err="1" smtClean="0"/>
              <a:t>Molarity</a:t>
            </a:r>
            <a:r>
              <a:rPr lang="en-IN" sz="2400" dirty="0" smtClean="0"/>
              <a:t>   </a:t>
            </a:r>
            <a:endParaRPr lang="en-IN" sz="2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46275" y="4149725"/>
          <a:ext cx="6770141" cy="1971675"/>
        </p:xfrm>
        <a:graphic>
          <a:graphicData uri="http://schemas.openxmlformats.org/presentationml/2006/ole">
            <p:oleObj spid="_x0000_s37890" name="Equation" r:id="rId3" imgW="3238200" imgH="1002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4. How much </a:t>
            </a:r>
            <a:r>
              <a:rPr lang="en-IN" sz="2400" dirty="0" err="1" smtClean="0"/>
              <a:t>NaCl</a:t>
            </a:r>
            <a:r>
              <a:rPr lang="en-IN" sz="2400" dirty="0" smtClean="0"/>
              <a:t> must be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water to prepare a concentration of 0.5 M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0.5 M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NaCl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Volume of Water in </a:t>
            </a:r>
            <a:r>
              <a:rPr lang="en-IN" sz="2400" dirty="0" err="1" smtClean="0"/>
              <a:t>mL</a:t>
            </a:r>
            <a:r>
              <a:rPr lang="en-IN" sz="2400" dirty="0" smtClean="0"/>
              <a:t> 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err="1" smtClean="0"/>
              <a:t>Molarity</a:t>
            </a:r>
            <a:r>
              <a:rPr lang="en-IN" sz="2400" dirty="0" smtClean="0"/>
              <a:t> = 0.5 M</a:t>
            </a:r>
          </a:p>
          <a:p>
            <a:r>
              <a:rPr lang="en-IN" sz="2400" dirty="0" smtClean="0"/>
              <a:t>Molar Mass of </a:t>
            </a:r>
            <a:r>
              <a:rPr lang="en-IN" sz="2400" dirty="0" err="1" smtClean="0"/>
              <a:t>NaCl</a:t>
            </a:r>
            <a:r>
              <a:rPr lang="en-IN" sz="2400" dirty="0" smtClean="0"/>
              <a:t>=58.5 g/mol</a:t>
            </a:r>
            <a:endParaRPr lang="en-IN" sz="2400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11560" y="3789040"/>
          <a:ext cx="7939088" cy="2395537"/>
        </p:xfrm>
        <a:graphic>
          <a:graphicData uri="http://schemas.openxmlformats.org/presentationml/2006/ole">
            <p:oleObj spid="_x0000_s6148" name="Equation" r:id="rId3" imgW="379728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064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2. </a:t>
            </a:r>
            <a:r>
              <a:rPr lang="en-IN" sz="3200" dirty="0" err="1" smtClean="0">
                <a:solidFill>
                  <a:srgbClr val="00B050"/>
                </a:solidFill>
              </a:rPr>
              <a:t>Molality</a:t>
            </a:r>
            <a:r>
              <a:rPr lang="en-IN" sz="3200" dirty="0" smtClean="0">
                <a:solidFill>
                  <a:srgbClr val="00B050"/>
                </a:solidFill>
              </a:rPr>
              <a:t>   (</a:t>
            </a:r>
            <a:r>
              <a:rPr lang="en-IN" sz="3200" dirty="0" err="1" smtClean="0">
                <a:solidFill>
                  <a:srgbClr val="00B050"/>
                </a:solidFill>
              </a:rPr>
              <a:t>ম’লেলিটি</a:t>
            </a:r>
            <a:r>
              <a:rPr lang="en-IN" sz="3200" dirty="0" smtClean="0">
                <a:solidFill>
                  <a:srgbClr val="00B050"/>
                </a:solidFill>
              </a:rPr>
              <a:t>)</a:t>
            </a:r>
            <a:endParaRPr lang="en-IN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>
                <a:solidFill>
                  <a:srgbClr val="00B050"/>
                </a:solidFill>
              </a:rPr>
              <a:t>Molality</a:t>
            </a:r>
            <a:endParaRPr lang="en-IN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71650" y="1047750"/>
          <a:ext cx="6889750" cy="822325"/>
        </p:xfrm>
        <a:graphic>
          <a:graphicData uri="http://schemas.openxmlformats.org/presentationml/2006/ole">
            <p:oleObj spid="_x0000_s38914" name="Equation" r:id="rId3" imgW="322560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24208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>
                <a:solidFill>
                  <a:srgbClr val="00B050"/>
                </a:solidFill>
              </a:rPr>
              <a:t>ম’লেলিটি</a:t>
            </a:r>
            <a:r>
              <a:rPr lang="en-IN" sz="2400" dirty="0" smtClean="0">
                <a:solidFill>
                  <a:srgbClr val="00B050"/>
                </a:solidFill>
              </a:rPr>
              <a:t>  </a:t>
            </a:r>
            <a:r>
              <a:rPr lang="en-IN" sz="2400" dirty="0" smtClean="0"/>
              <a:t>=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7784" y="2636912"/>
            <a:ext cx="49685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9872" y="210323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গ্রামত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r>
              <a:rPr lang="en-IN" sz="2400" dirty="0" smtClean="0"/>
              <a:t> x 1000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0892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আণৱিক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r>
              <a:rPr lang="en-IN" sz="2400" dirty="0" smtClean="0"/>
              <a:t> x gram ত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5. 10 g </a:t>
            </a:r>
            <a:r>
              <a:rPr lang="en-IN" sz="2400" dirty="0" err="1" smtClean="0"/>
              <a:t>NaCl</a:t>
            </a:r>
            <a:r>
              <a:rPr lang="en-IN" sz="2400" dirty="0" smtClean="0"/>
              <a:t> is dissolved in 100 g water. What is the </a:t>
            </a:r>
            <a:r>
              <a:rPr lang="en-IN" sz="2400" dirty="0" err="1" smtClean="0"/>
              <a:t>molality</a:t>
            </a:r>
            <a:r>
              <a:rPr lang="en-IN" sz="2400" dirty="0" smtClean="0"/>
              <a:t>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NaCl</a:t>
            </a:r>
            <a:r>
              <a:rPr lang="en-IN" sz="2400" dirty="0" smtClean="0"/>
              <a:t> 100g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ম’লেলিটি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r>
              <a:rPr lang="en-IN" sz="2400" dirty="0" smtClean="0"/>
              <a:t>Given,</a:t>
            </a:r>
          </a:p>
          <a:p>
            <a:r>
              <a:rPr lang="en-IN" sz="2400" dirty="0" smtClean="0"/>
              <a:t>Mass of </a:t>
            </a:r>
            <a:r>
              <a:rPr lang="en-IN" sz="2400" dirty="0" err="1" smtClean="0"/>
              <a:t>NaCl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Mass of water in gram = 100 g</a:t>
            </a:r>
          </a:p>
          <a:p>
            <a:r>
              <a:rPr lang="en-IN" sz="2400" dirty="0" smtClean="0"/>
              <a:t>Molar Mass of </a:t>
            </a:r>
            <a:r>
              <a:rPr lang="en-IN" sz="2400" dirty="0" err="1" smtClean="0"/>
              <a:t>NaCl</a:t>
            </a:r>
            <a:r>
              <a:rPr lang="en-IN" sz="2400" dirty="0" smtClean="0"/>
              <a:t>=(23+35.5) g/mol=58.5 g/mol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 err="1" smtClean="0"/>
              <a:t>Molality</a:t>
            </a:r>
            <a:r>
              <a:rPr lang="en-IN" sz="2400" dirty="0" smtClean="0"/>
              <a:t> 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58925" y="4124325"/>
          <a:ext cx="6743700" cy="2022475"/>
        </p:xfrm>
        <a:graphic>
          <a:graphicData uri="http://schemas.openxmlformats.org/presentationml/2006/ole">
            <p:oleObj spid="_x0000_s39938" name="Equation" r:id="rId3" imgW="322560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6. 10 g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is dissolved in 100 g water. What is the </a:t>
            </a:r>
            <a:r>
              <a:rPr lang="en-IN" sz="2400" dirty="0" err="1" smtClean="0"/>
              <a:t>molality</a:t>
            </a:r>
            <a:r>
              <a:rPr lang="en-IN" sz="2400" dirty="0" smtClean="0"/>
              <a:t> of the solution?</a:t>
            </a:r>
          </a:p>
          <a:p>
            <a:endParaRPr lang="en-IN" sz="2400" dirty="0"/>
          </a:p>
          <a:p>
            <a:r>
              <a:rPr lang="en-IN" sz="2400" dirty="0" smtClean="0"/>
              <a:t>         10 g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100g </a:t>
            </a:r>
            <a:r>
              <a:rPr lang="en-IN" sz="2400" dirty="0" err="1" smtClean="0"/>
              <a:t>পানীত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ম’লেলিটি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r>
              <a:rPr lang="en-IN" sz="2400" dirty="0" smtClean="0"/>
              <a:t>Given,</a:t>
            </a:r>
          </a:p>
          <a:p>
            <a:r>
              <a:rPr lang="en-IN" sz="2400" dirty="0" smtClean="0"/>
              <a:t>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</a:t>
            </a:r>
            <a:r>
              <a:rPr lang="en-IN" sz="2400" dirty="0" smtClean="0"/>
              <a:t> in gram = 10 g</a:t>
            </a:r>
          </a:p>
          <a:p>
            <a:r>
              <a:rPr lang="en-IN" sz="2400" dirty="0" smtClean="0"/>
              <a:t>Mass of water in gram = 100 g</a:t>
            </a:r>
          </a:p>
          <a:p>
            <a:r>
              <a:rPr lang="en-IN" sz="2400" dirty="0" smtClean="0"/>
              <a:t>Molar Mass of H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SO</a:t>
            </a:r>
            <a:r>
              <a:rPr lang="en-IN" sz="2400" baseline="-25000" dirty="0" smtClean="0"/>
              <a:t>4 </a:t>
            </a:r>
            <a:r>
              <a:rPr lang="en-IN" sz="2400" dirty="0" smtClean="0"/>
              <a:t>=(2x1 + 32 + 4x16) g/mol=98 g/mol</a:t>
            </a:r>
            <a:endParaRPr lang="en-IN" sz="2400" baseline="30000" dirty="0" smtClean="0"/>
          </a:p>
          <a:p>
            <a:endParaRPr lang="en-IN" sz="2400" dirty="0"/>
          </a:p>
          <a:p>
            <a:r>
              <a:rPr lang="en-IN" sz="2400" dirty="0" err="1" smtClean="0"/>
              <a:t>Molality</a:t>
            </a:r>
            <a:r>
              <a:rPr lang="en-IN" sz="2400" dirty="0" smtClean="0"/>
              <a:t>   </a:t>
            </a:r>
            <a:endParaRPr lang="en-IN" sz="2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58925" y="4124325"/>
          <a:ext cx="6743700" cy="2022475"/>
        </p:xfrm>
        <a:graphic>
          <a:graphicData uri="http://schemas.openxmlformats.org/presentationml/2006/ole">
            <p:oleObj spid="_x0000_s40962" name="Equation" r:id="rId3" imgW="322560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931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Ch. Borpuja</dc:creator>
  <cp:lastModifiedBy>Ratul Ch. Borpuja</cp:lastModifiedBy>
  <cp:revision>59</cp:revision>
  <dcterms:created xsi:type="dcterms:W3CDTF">2021-05-26T03:09:53Z</dcterms:created>
  <dcterms:modified xsi:type="dcterms:W3CDTF">2021-06-07T06:01:13Z</dcterms:modified>
</cp:coreProperties>
</file>