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4" r:id="rId7"/>
    <p:sldId id="268" r:id="rId8"/>
    <p:sldId id="269" r:id="rId9"/>
    <p:sldId id="270" r:id="rId10"/>
    <p:sldId id="271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60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B8593-1C76-43BD-BEF4-A46A1FBFBEFD}" type="datetimeFigureOut">
              <a:rPr lang="en-IN" smtClean="0"/>
              <a:pPr/>
              <a:t>31-05-2021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3DF25-7649-49E0-AE1B-221AEDD0518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933DB-776E-4650-933A-F552AA9C26D0}" type="datetimeFigureOut">
              <a:rPr lang="en-IN" smtClean="0"/>
              <a:pPr/>
              <a:t>31-05-2021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771D47-9D31-4E08-BFBD-22FFB25E550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7B3B-0EEF-43B8-BB76-F1671E77637C}" type="datetimeFigureOut">
              <a:rPr lang="en-IN" smtClean="0"/>
              <a:pPr/>
              <a:t>31-05-2021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9837-4748-4EA1-9AAC-14263E36FD1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7B3B-0EEF-43B8-BB76-F1671E77637C}" type="datetimeFigureOut">
              <a:rPr lang="en-IN" smtClean="0"/>
              <a:pPr/>
              <a:t>31-05-2021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9837-4748-4EA1-9AAC-14263E36FD1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7B3B-0EEF-43B8-BB76-F1671E77637C}" type="datetimeFigureOut">
              <a:rPr lang="en-IN" smtClean="0"/>
              <a:pPr/>
              <a:t>31-05-2021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9837-4748-4EA1-9AAC-14263E36FD1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7B3B-0EEF-43B8-BB76-F1671E77637C}" type="datetimeFigureOut">
              <a:rPr lang="en-IN" smtClean="0"/>
              <a:pPr/>
              <a:t>31-05-2021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9837-4748-4EA1-9AAC-14263E36FD1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7B3B-0EEF-43B8-BB76-F1671E77637C}" type="datetimeFigureOut">
              <a:rPr lang="en-IN" smtClean="0"/>
              <a:pPr/>
              <a:t>31-05-2021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9837-4748-4EA1-9AAC-14263E36FD1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7B3B-0EEF-43B8-BB76-F1671E77637C}" type="datetimeFigureOut">
              <a:rPr lang="en-IN" smtClean="0"/>
              <a:pPr/>
              <a:t>31-05-2021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9837-4748-4EA1-9AAC-14263E36FD1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7B3B-0EEF-43B8-BB76-F1671E77637C}" type="datetimeFigureOut">
              <a:rPr lang="en-IN" smtClean="0"/>
              <a:pPr/>
              <a:t>31-05-2021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9837-4748-4EA1-9AAC-14263E36FD1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7B3B-0EEF-43B8-BB76-F1671E77637C}" type="datetimeFigureOut">
              <a:rPr lang="en-IN" smtClean="0"/>
              <a:pPr/>
              <a:t>31-05-2021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9837-4748-4EA1-9AAC-14263E36FD1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7B3B-0EEF-43B8-BB76-F1671E77637C}" type="datetimeFigureOut">
              <a:rPr lang="en-IN" smtClean="0"/>
              <a:pPr/>
              <a:t>31-05-2021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9837-4748-4EA1-9AAC-14263E36FD1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7B3B-0EEF-43B8-BB76-F1671E77637C}" type="datetimeFigureOut">
              <a:rPr lang="en-IN" smtClean="0"/>
              <a:pPr/>
              <a:t>31-05-2021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9837-4748-4EA1-9AAC-14263E36FD1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57B3B-0EEF-43B8-BB76-F1671E77637C}" type="datetimeFigureOut">
              <a:rPr lang="en-IN" smtClean="0"/>
              <a:pPr/>
              <a:t>31-05-2021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9837-4748-4EA1-9AAC-14263E36FD1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57B3B-0EEF-43B8-BB76-F1671E77637C}" type="datetimeFigureOut">
              <a:rPr lang="en-IN" smtClean="0"/>
              <a:pPr/>
              <a:t>31-05-2021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69837-4748-4EA1-9AAC-14263E36FD1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0648"/>
            <a:ext cx="81369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1. Percentage Concentration (</a:t>
            </a:r>
            <a:r>
              <a:rPr lang="en-IN" sz="2400" dirty="0" err="1" smtClean="0"/>
              <a:t>শতকৰা</a:t>
            </a:r>
            <a:r>
              <a:rPr lang="en-IN" sz="2400" dirty="0" smtClean="0"/>
              <a:t> </a:t>
            </a:r>
            <a:r>
              <a:rPr lang="en-IN" sz="2400" dirty="0" err="1" smtClean="0"/>
              <a:t>গাঢ়তা</a:t>
            </a:r>
            <a:r>
              <a:rPr lang="en-IN" sz="2400" dirty="0" smtClean="0"/>
              <a:t>)</a:t>
            </a:r>
          </a:p>
          <a:p>
            <a:r>
              <a:rPr lang="en-IN" sz="2400" dirty="0"/>
              <a:t> </a:t>
            </a:r>
            <a:r>
              <a:rPr lang="en-IN" sz="2400" dirty="0" smtClean="0"/>
              <a:t>       </a:t>
            </a:r>
          </a:p>
          <a:p>
            <a:r>
              <a:rPr lang="en-IN" sz="2400" dirty="0"/>
              <a:t> </a:t>
            </a:r>
            <a:r>
              <a:rPr lang="en-IN" sz="2400" dirty="0" smtClean="0"/>
              <a:t>          (</a:t>
            </a:r>
            <a:r>
              <a:rPr lang="en-IN" sz="2400" dirty="0" err="1" smtClean="0"/>
              <a:t>i</a:t>
            </a:r>
            <a:r>
              <a:rPr lang="en-IN" sz="2400" dirty="0" smtClean="0"/>
              <a:t>) </a:t>
            </a:r>
            <a:r>
              <a:rPr lang="en-IN" sz="2400" dirty="0" smtClean="0">
                <a:solidFill>
                  <a:srgbClr val="FF0000"/>
                </a:solidFill>
              </a:rPr>
              <a:t>% (mass/mass)            [% (</a:t>
            </a:r>
            <a:r>
              <a:rPr lang="en-IN" sz="2400" dirty="0" err="1" smtClean="0">
                <a:solidFill>
                  <a:srgbClr val="FF0000"/>
                </a:solidFill>
              </a:rPr>
              <a:t>ভৰ</a:t>
            </a:r>
            <a:r>
              <a:rPr lang="en-IN" sz="2400" dirty="0" smtClean="0">
                <a:solidFill>
                  <a:srgbClr val="FF0000"/>
                </a:solidFill>
              </a:rPr>
              <a:t>/</a:t>
            </a:r>
            <a:r>
              <a:rPr lang="en-IN" sz="2400" dirty="0" err="1" smtClean="0">
                <a:solidFill>
                  <a:srgbClr val="FF0000"/>
                </a:solidFill>
              </a:rPr>
              <a:t>ভৰ</a:t>
            </a:r>
            <a:r>
              <a:rPr lang="en-IN" sz="2400" dirty="0" smtClean="0">
                <a:solidFill>
                  <a:srgbClr val="FF0000"/>
                </a:solidFill>
              </a:rPr>
              <a:t>)]</a:t>
            </a:r>
            <a:endParaRPr lang="en-IN" sz="2400" dirty="0" smtClean="0">
              <a:solidFill>
                <a:srgbClr val="FF0000"/>
              </a:solidFill>
            </a:endParaRPr>
          </a:p>
          <a:p>
            <a:r>
              <a:rPr lang="en-IN" sz="2400" dirty="0"/>
              <a:t> </a:t>
            </a:r>
            <a:r>
              <a:rPr lang="en-IN" sz="2400" dirty="0" smtClean="0"/>
              <a:t>         (ii) % (mass/volume)        [% (</a:t>
            </a:r>
            <a:r>
              <a:rPr lang="en-IN" sz="2400" dirty="0" err="1" smtClean="0"/>
              <a:t>ভৰ</a:t>
            </a:r>
            <a:r>
              <a:rPr lang="en-IN" sz="2400" dirty="0" smtClean="0"/>
              <a:t>/</a:t>
            </a:r>
            <a:r>
              <a:rPr lang="en-IN" sz="2400" dirty="0" err="1" smtClean="0"/>
              <a:t>আয়তন</a:t>
            </a:r>
            <a:r>
              <a:rPr lang="en-IN" sz="2400" dirty="0" smtClean="0"/>
              <a:t>)]</a:t>
            </a:r>
          </a:p>
          <a:p>
            <a:r>
              <a:rPr lang="en-IN" sz="2400" dirty="0"/>
              <a:t> </a:t>
            </a:r>
            <a:r>
              <a:rPr lang="en-IN" sz="2400" dirty="0" smtClean="0"/>
              <a:t>        (iii) </a:t>
            </a:r>
            <a:r>
              <a:rPr lang="en-IN" sz="2400" dirty="0" smtClean="0">
                <a:solidFill>
                  <a:srgbClr val="FF0000"/>
                </a:solidFill>
              </a:rPr>
              <a:t>% (volume/volume)    [% (</a:t>
            </a:r>
            <a:r>
              <a:rPr lang="en-IN" sz="2400" dirty="0" err="1" smtClean="0">
                <a:solidFill>
                  <a:srgbClr val="FF0000"/>
                </a:solidFill>
              </a:rPr>
              <a:t>আয়তন</a:t>
            </a:r>
            <a:r>
              <a:rPr lang="en-IN" sz="2400" dirty="0" smtClean="0">
                <a:solidFill>
                  <a:srgbClr val="FF0000"/>
                </a:solidFill>
              </a:rPr>
              <a:t>/</a:t>
            </a:r>
            <a:r>
              <a:rPr lang="en-IN" sz="2400" dirty="0" err="1" smtClean="0">
                <a:solidFill>
                  <a:srgbClr val="FF0000"/>
                </a:solidFill>
              </a:rPr>
              <a:t>আয়তন</a:t>
            </a:r>
            <a:r>
              <a:rPr lang="en-IN" sz="2400" dirty="0" smtClean="0">
                <a:solidFill>
                  <a:srgbClr val="FF0000"/>
                </a:solidFill>
              </a:rPr>
              <a:t>)]</a:t>
            </a:r>
            <a:endParaRPr lang="en-IN" sz="2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22768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2. Normality   (</a:t>
            </a:r>
            <a:r>
              <a:rPr lang="en-IN" sz="2400" dirty="0" err="1" smtClean="0"/>
              <a:t>নৰ্মেলিটি</a:t>
            </a:r>
            <a:r>
              <a:rPr lang="en-IN" sz="2400" dirty="0" smtClean="0"/>
              <a:t>)</a:t>
            </a:r>
            <a:endParaRPr lang="en-IN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2987660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3</a:t>
            </a:r>
            <a:r>
              <a:rPr lang="en-IN" sz="2400" dirty="0" smtClean="0"/>
              <a:t>. </a:t>
            </a:r>
            <a:r>
              <a:rPr lang="en-IN" sz="2400" dirty="0" err="1" smtClean="0"/>
              <a:t>Molarity</a:t>
            </a:r>
            <a:r>
              <a:rPr lang="en-IN" sz="2400" dirty="0" smtClean="0"/>
              <a:t>   (</a:t>
            </a:r>
            <a:r>
              <a:rPr lang="en-IN" sz="2400" dirty="0" err="1" smtClean="0"/>
              <a:t>ম’লাৰিটি</a:t>
            </a:r>
            <a:r>
              <a:rPr lang="en-IN" sz="2400" dirty="0" smtClean="0"/>
              <a:t>)</a:t>
            </a:r>
            <a:endParaRPr lang="en-IN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3563724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4. </a:t>
            </a:r>
            <a:r>
              <a:rPr lang="en-IN" sz="2400" dirty="0" err="1" smtClean="0"/>
              <a:t>Molality</a:t>
            </a:r>
            <a:r>
              <a:rPr lang="en-IN" sz="2400" dirty="0" smtClean="0"/>
              <a:t>   (</a:t>
            </a:r>
            <a:r>
              <a:rPr lang="en-IN" sz="2400" dirty="0" err="1" smtClean="0"/>
              <a:t>ম’লেলিটি</a:t>
            </a:r>
            <a:r>
              <a:rPr lang="en-IN" sz="2400" dirty="0" smtClean="0"/>
              <a:t>)</a:t>
            </a:r>
            <a:endParaRPr lang="en-IN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4211796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5</a:t>
            </a:r>
            <a:r>
              <a:rPr lang="en-IN" sz="2400" dirty="0" smtClean="0"/>
              <a:t>. Mole Fraction   (</a:t>
            </a:r>
            <a:r>
              <a:rPr lang="en-IN" sz="2400" dirty="0" err="1" smtClean="0"/>
              <a:t>ম’ল</a:t>
            </a:r>
            <a:r>
              <a:rPr lang="en-IN" sz="2400" dirty="0" smtClean="0"/>
              <a:t> </a:t>
            </a:r>
            <a:r>
              <a:rPr lang="en-IN" sz="2400" dirty="0" err="1" smtClean="0"/>
              <a:t>ভগ্নাংশ</a:t>
            </a:r>
            <a:r>
              <a:rPr lang="en-IN" sz="2400" dirty="0" smtClean="0"/>
              <a:t>)</a:t>
            </a:r>
            <a:endParaRPr lang="en-IN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4797152"/>
            <a:ext cx="6336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6. Parts per million or </a:t>
            </a:r>
            <a:r>
              <a:rPr lang="en-IN" sz="2400" dirty="0" err="1" smtClean="0"/>
              <a:t>ppm</a:t>
            </a:r>
            <a:r>
              <a:rPr lang="en-IN" sz="2400" dirty="0" smtClean="0"/>
              <a:t>   (</a:t>
            </a:r>
            <a:r>
              <a:rPr lang="en-IN" sz="2400" dirty="0" err="1" smtClean="0"/>
              <a:t>প্রতি</a:t>
            </a:r>
            <a:r>
              <a:rPr lang="en-IN" sz="2400" dirty="0" smtClean="0"/>
              <a:t> </a:t>
            </a:r>
            <a:r>
              <a:rPr lang="en-IN" sz="2400" dirty="0" err="1" smtClean="0"/>
              <a:t>নিযুত</a:t>
            </a:r>
            <a:r>
              <a:rPr lang="en-IN" sz="2400" dirty="0" smtClean="0"/>
              <a:t> </a:t>
            </a:r>
            <a:r>
              <a:rPr lang="en-IN" sz="2400" dirty="0" err="1" smtClean="0"/>
              <a:t>ভাগ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দ্রাৱকত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দ্রাৱ্যৰ</a:t>
            </a:r>
            <a:r>
              <a:rPr lang="en-IN" sz="2400" dirty="0" smtClean="0"/>
              <a:t> </a:t>
            </a:r>
            <a:r>
              <a:rPr lang="en-IN" sz="2400" dirty="0" err="1" smtClean="0"/>
              <a:t>ভাগ</a:t>
            </a:r>
            <a:r>
              <a:rPr lang="en-IN" sz="2400" dirty="0" smtClean="0"/>
              <a:t>)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16632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Q </a:t>
            </a:r>
            <a:r>
              <a:rPr lang="en-IN" sz="2400" dirty="0" smtClean="0"/>
              <a:t>8. Express 10%(Mass/Mass) into %(Volume/Volume). </a:t>
            </a:r>
            <a:r>
              <a:rPr lang="en-IN" sz="2400" dirty="0" smtClean="0"/>
              <a:t>Given, density of the solvent is 0.985 g/</a:t>
            </a:r>
            <a:r>
              <a:rPr lang="en-IN" sz="2400" dirty="0" err="1" smtClean="0"/>
              <a:t>mL</a:t>
            </a:r>
            <a:r>
              <a:rPr lang="en-IN" sz="2400" dirty="0" smtClean="0"/>
              <a:t> and density of solute is 0.51 g/</a:t>
            </a:r>
            <a:r>
              <a:rPr lang="en-IN" sz="2400" dirty="0" err="1" smtClean="0"/>
              <a:t>mL</a:t>
            </a:r>
            <a:endParaRPr lang="en-IN" sz="2400" dirty="0" smtClean="0"/>
          </a:p>
          <a:p>
            <a:endParaRPr lang="en-IN" sz="2400" dirty="0"/>
          </a:p>
          <a:p>
            <a:r>
              <a:rPr lang="en-IN" sz="2400" dirty="0"/>
              <a:t> </a:t>
            </a:r>
            <a:r>
              <a:rPr lang="en-IN" sz="2400" dirty="0" smtClean="0"/>
              <a:t>        10% </a:t>
            </a:r>
            <a:r>
              <a:rPr lang="en-IN" sz="2400" dirty="0" smtClean="0"/>
              <a:t>(</a:t>
            </a:r>
            <a:r>
              <a:rPr lang="en-IN" sz="2400" dirty="0" err="1" smtClean="0"/>
              <a:t>ভৰ</a:t>
            </a:r>
            <a:r>
              <a:rPr lang="en-IN" sz="2400" dirty="0" smtClean="0"/>
              <a:t>/</a:t>
            </a:r>
            <a:r>
              <a:rPr lang="en-IN" sz="2400" dirty="0" err="1" smtClean="0"/>
              <a:t>ভৰ</a:t>
            </a:r>
            <a:r>
              <a:rPr lang="en-IN" sz="2400" dirty="0" smtClean="0"/>
              <a:t>) </a:t>
            </a:r>
            <a:r>
              <a:rPr lang="en-IN" sz="2400" dirty="0" err="1" smtClean="0"/>
              <a:t>গাঢ়তাক</a:t>
            </a:r>
            <a:r>
              <a:rPr lang="en-IN" sz="2400" dirty="0" smtClean="0"/>
              <a:t> %(</a:t>
            </a:r>
            <a:r>
              <a:rPr lang="en-IN" sz="2400" dirty="0" err="1" smtClean="0"/>
              <a:t>আয়তন</a:t>
            </a:r>
            <a:r>
              <a:rPr lang="en-IN" sz="2400" dirty="0" smtClean="0"/>
              <a:t>/</a:t>
            </a:r>
            <a:r>
              <a:rPr lang="en-IN" sz="2400" dirty="0" err="1" smtClean="0"/>
              <a:t>আয়তন</a:t>
            </a:r>
            <a:r>
              <a:rPr lang="en-IN" sz="2400" dirty="0" smtClean="0"/>
              <a:t>) ত </a:t>
            </a:r>
            <a:r>
              <a:rPr lang="en-IN" sz="2400" dirty="0" err="1" smtClean="0"/>
              <a:t>প্রকাশ</a:t>
            </a:r>
            <a:r>
              <a:rPr lang="en-IN" sz="2400" dirty="0" smtClean="0"/>
              <a:t> </a:t>
            </a:r>
            <a:r>
              <a:rPr lang="en-IN" sz="2400" dirty="0" err="1" smtClean="0"/>
              <a:t>কৰা।দিয়া</a:t>
            </a:r>
            <a:r>
              <a:rPr lang="en-IN" sz="2400" dirty="0" smtClean="0"/>
              <a:t> </a:t>
            </a:r>
            <a:r>
              <a:rPr lang="en-IN" sz="2400" dirty="0" err="1" smtClean="0"/>
              <a:t>আছে</a:t>
            </a:r>
            <a:r>
              <a:rPr lang="en-IN" sz="2400" dirty="0" smtClean="0"/>
              <a:t>, </a:t>
            </a:r>
            <a:r>
              <a:rPr lang="en-IN" sz="2400" dirty="0" err="1" smtClean="0"/>
              <a:t>দ্রাৱকৰ</a:t>
            </a:r>
            <a:r>
              <a:rPr lang="en-IN" sz="2400" dirty="0" smtClean="0"/>
              <a:t> </a:t>
            </a:r>
            <a:r>
              <a:rPr lang="en-IN" sz="2400" dirty="0" err="1" smtClean="0"/>
              <a:t>ঘনত্ব</a:t>
            </a:r>
            <a:r>
              <a:rPr lang="en-IN" sz="2400" dirty="0" smtClean="0"/>
              <a:t> = 0.985 g/</a:t>
            </a:r>
            <a:r>
              <a:rPr lang="en-IN" sz="2400" dirty="0" err="1" smtClean="0"/>
              <a:t>mL</a:t>
            </a:r>
            <a:r>
              <a:rPr lang="en-IN" sz="2400" dirty="0" smtClean="0"/>
              <a:t> </a:t>
            </a:r>
            <a:r>
              <a:rPr lang="en-IN" sz="2400" dirty="0" err="1" smtClean="0"/>
              <a:t>আৰু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দ্রাৱ্যৰ</a:t>
            </a:r>
            <a:r>
              <a:rPr lang="en-IN" sz="2400" dirty="0" smtClean="0"/>
              <a:t> </a:t>
            </a:r>
            <a:r>
              <a:rPr lang="en-IN" sz="2400" dirty="0" err="1" smtClean="0"/>
              <a:t>ঘনত্ব</a:t>
            </a:r>
            <a:r>
              <a:rPr lang="en-IN" sz="2400" dirty="0" smtClean="0"/>
              <a:t> = 0.51 g/</a:t>
            </a:r>
            <a:r>
              <a:rPr lang="en-IN" sz="2400" dirty="0" err="1" smtClean="0"/>
              <a:t>mL</a:t>
            </a:r>
            <a:endParaRPr lang="en-IN" sz="2400" dirty="0"/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314325" y="2769096"/>
          <a:ext cx="8555038" cy="1524000"/>
        </p:xfrm>
        <a:graphic>
          <a:graphicData uri="http://schemas.openxmlformats.org/presentationml/2006/ole">
            <p:oleObj spid="_x0000_s32771" name="Equation" r:id="rId3" imgW="4101840" imgH="812520" progId="Equation.3">
              <p:embed/>
            </p:oleObj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323528" y="4478610"/>
          <a:ext cx="5800725" cy="2190750"/>
        </p:xfrm>
        <a:graphic>
          <a:graphicData uri="http://schemas.openxmlformats.org/presentationml/2006/ole">
            <p:oleObj spid="_x0000_s32772" name="Equation" r:id="rId4" imgW="2781000" imgH="1168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Q </a:t>
            </a:r>
            <a:r>
              <a:rPr lang="en-IN" sz="2400" dirty="0" smtClean="0"/>
              <a:t>9</a:t>
            </a:r>
            <a:r>
              <a:rPr lang="en-IN" sz="2400" dirty="0" smtClean="0"/>
              <a:t>. Express 10%(Volume/Volume) into %(Mass/Mass). </a:t>
            </a:r>
            <a:r>
              <a:rPr lang="en-IN" sz="2400" dirty="0" smtClean="0"/>
              <a:t>Given, density of the solvent is 0.985 g/</a:t>
            </a:r>
            <a:r>
              <a:rPr lang="en-IN" sz="2400" dirty="0" err="1" smtClean="0"/>
              <a:t>mL</a:t>
            </a:r>
            <a:r>
              <a:rPr lang="en-IN" sz="2400" dirty="0" smtClean="0"/>
              <a:t> and density of solute is 0.51 g/</a:t>
            </a:r>
            <a:r>
              <a:rPr lang="en-IN" sz="2400" dirty="0" err="1" smtClean="0"/>
              <a:t>mL</a:t>
            </a:r>
            <a:endParaRPr lang="en-IN" sz="2400" dirty="0" smtClean="0"/>
          </a:p>
          <a:p>
            <a:endParaRPr lang="en-IN" sz="2400" dirty="0"/>
          </a:p>
          <a:p>
            <a:r>
              <a:rPr lang="en-IN" sz="2400" dirty="0"/>
              <a:t> </a:t>
            </a:r>
            <a:r>
              <a:rPr lang="en-IN" sz="2400" dirty="0" smtClean="0"/>
              <a:t>        10% </a:t>
            </a:r>
            <a:r>
              <a:rPr lang="en-IN" sz="2400" dirty="0" smtClean="0"/>
              <a:t>(</a:t>
            </a:r>
            <a:r>
              <a:rPr lang="en-IN" sz="2400" dirty="0" err="1" smtClean="0"/>
              <a:t>আয়তন</a:t>
            </a:r>
            <a:r>
              <a:rPr lang="en-IN" sz="2400" dirty="0" smtClean="0"/>
              <a:t>/</a:t>
            </a:r>
            <a:r>
              <a:rPr lang="en-IN" sz="2400" dirty="0" err="1" smtClean="0"/>
              <a:t>আয়তন</a:t>
            </a:r>
            <a:r>
              <a:rPr lang="en-IN" sz="2400" dirty="0" smtClean="0"/>
              <a:t>) </a:t>
            </a:r>
            <a:r>
              <a:rPr lang="en-IN" sz="2400" dirty="0" err="1" smtClean="0"/>
              <a:t>গাঢ়তাক</a:t>
            </a:r>
            <a:r>
              <a:rPr lang="en-IN" sz="2400" dirty="0" smtClean="0"/>
              <a:t> %</a:t>
            </a:r>
            <a:r>
              <a:rPr lang="en-IN" sz="2400" dirty="0" smtClean="0"/>
              <a:t>(</a:t>
            </a:r>
            <a:r>
              <a:rPr lang="en-IN" sz="2400" dirty="0" err="1" smtClean="0"/>
              <a:t>ভৰ</a:t>
            </a:r>
            <a:r>
              <a:rPr lang="en-IN" sz="2400" dirty="0" smtClean="0"/>
              <a:t>/</a:t>
            </a:r>
            <a:r>
              <a:rPr lang="en-IN" sz="2400" dirty="0" err="1" smtClean="0"/>
              <a:t>ভৰ</a:t>
            </a:r>
            <a:r>
              <a:rPr lang="en-IN" sz="2400" dirty="0" smtClean="0"/>
              <a:t>) </a:t>
            </a:r>
            <a:r>
              <a:rPr lang="en-IN" sz="2400" dirty="0" smtClean="0"/>
              <a:t>ত </a:t>
            </a:r>
            <a:r>
              <a:rPr lang="en-IN" sz="2400" dirty="0" err="1" smtClean="0"/>
              <a:t>প্রকাশ</a:t>
            </a:r>
            <a:r>
              <a:rPr lang="en-IN" sz="2400" dirty="0" smtClean="0"/>
              <a:t> </a:t>
            </a:r>
            <a:r>
              <a:rPr lang="en-IN" sz="2400" dirty="0" err="1" smtClean="0"/>
              <a:t>কৰা।দিয়া</a:t>
            </a:r>
            <a:r>
              <a:rPr lang="en-IN" sz="2400" dirty="0" smtClean="0"/>
              <a:t> </a:t>
            </a:r>
            <a:r>
              <a:rPr lang="en-IN" sz="2400" dirty="0" err="1" smtClean="0"/>
              <a:t>আছে</a:t>
            </a:r>
            <a:r>
              <a:rPr lang="en-IN" sz="2400" dirty="0" smtClean="0"/>
              <a:t>, </a:t>
            </a:r>
            <a:r>
              <a:rPr lang="en-IN" sz="2400" dirty="0" err="1" smtClean="0"/>
              <a:t>দ্রাৱকৰ</a:t>
            </a:r>
            <a:r>
              <a:rPr lang="en-IN" sz="2400" dirty="0" smtClean="0"/>
              <a:t> </a:t>
            </a:r>
            <a:r>
              <a:rPr lang="en-IN" sz="2400" dirty="0" err="1" smtClean="0"/>
              <a:t>ঘনত্ব</a:t>
            </a:r>
            <a:r>
              <a:rPr lang="en-IN" sz="2400" dirty="0" smtClean="0"/>
              <a:t> = 0.985 g/</a:t>
            </a:r>
            <a:r>
              <a:rPr lang="en-IN" sz="2400" dirty="0" err="1" smtClean="0"/>
              <a:t>mL</a:t>
            </a:r>
            <a:r>
              <a:rPr lang="en-IN" sz="2400" dirty="0" smtClean="0"/>
              <a:t> </a:t>
            </a:r>
            <a:r>
              <a:rPr lang="en-IN" sz="2400" dirty="0" err="1" smtClean="0"/>
              <a:t>আৰু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দ্রাৱ্যৰ</a:t>
            </a:r>
            <a:r>
              <a:rPr lang="en-IN" sz="2400" dirty="0" smtClean="0"/>
              <a:t> </a:t>
            </a:r>
            <a:r>
              <a:rPr lang="en-IN" sz="2400" dirty="0" err="1" smtClean="0"/>
              <a:t>ঘনত্ব</a:t>
            </a:r>
            <a:r>
              <a:rPr lang="en-IN" sz="2400" dirty="0" smtClean="0"/>
              <a:t> = 0.51 g/</a:t>
            </a:r>
            <a:r>
              <a:rPr lang="en-IN" sz="2400" dirty="0" err="1" smtClean="0"/>
              <a:t>mL</a:t>
            </a:r>
            <a:endParaRPr lang="en-IN" sz="2400" dirty="0"/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711200" y="2708920"/>
          <a:ext cx="7761288" cy="809625"/>
        </p:xfrm>
        <a:graphic>
          <a:graphicData uri="http://schemas.openxmlformats.org/presentationml/2006/ole">
            <p:oleObj spid="_x0000_s33794" name="Equation" r:id="rId3" imgW="3720960" imgH="431640" progId="Equation.3">
              <p:embed/>
            </p:oleObj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1611313" y="3678535"/>
          <a:ext cx="5907087" cy="1190625"/>
        </p:xfrm>
        <a:graphic>
          <a:graphicData uri="http://schemas.openxmlformats.org/presentationml/2006/ole">
            <p:oleObj spid="_x0000_s33796" name="Equation" r:id="rId4" imgW="2831760" imgH="634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4249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Q </a:t>
            </a:r>
            <a:r>
              <a:rPr lang="en-IN" sz="2400" dirty="0" smtClean="0"/>
              <a:t>10. Express 10%(Volume/Volume) into %(Mass/Volume). </a:t>
            </a:r>
            <a:r>
              <a:rPr lang="en-IN" sz="2400" dirty="0" smtClean="0"/>
              <a:t>Given, density of the solvent is 0.985 g/</a:t>
            </a:r>
            <a:r>
              <a:rPr lang="en-IN" sz="2400" dirty="0" err="1" smtClean="0"/>
              <a:t>mL</a:t>
            </a:r>
            <a:r>
              <a:rPr lang="en-IN" sz="2400" dirty="0" smtClean="0"/>
              <a:t> and density of solute is 0.51 g/</a:t>
            </a:r>
            <a:r>
              <a:rPr lang="en-IN" sz="2400" dirty="0" err="1" smtClean="0"/>
              <a:t>mL</a:t>
            </a:r>
            <a:endParaRPr lang="en-IN" sz="2400" dirty="0" smtClean="0"/>
          </a:p>
          <a:p>
            <a:endParaRPr lang="en-IN" sz="2400" dirty="0"/>
          </a:p>
          <a:p>
            <a:r>
              <a:rPr lang="en-IN" sz="2400" dirty="0"/>
              <a:t> </a:t>
            </a:r>
            <a:r>
              <a:rPr lang="en-IN" sz="2400" dirty="0" smtClean="0"/>
              <a:t>        10% </a:t>
            </a:r>
            <a:r>
              <a:rPr lang="en-IN" sz="2400" dirty="0" smtClean="0"/>
              <a:t>(</a:t>
            </a:r>
            <a:r>
              <a:rPr lang="en-IN" sz="2400" dirty="0" err="1" smtClean="0"/>
              <a:t>আয়তন</a:t>
            </a:r>
            <a:r>
              <a:rPr lang="en-IN" sz="2400" dirty="0" smtClean="0"/>
              <a:t>/</a:t>
            </a:r>
            <a:r>
              <a:rPr lang="en-IN" sz="2400" dirty="0" err="1" smtClean="0"/>
              <a:t>আয়তন</a:t>
            </a:r>
            <a:r>
              <a:rPr lang="en-IN" sz="2400" dirty="0" smtClean="0"/>
              <a:t>) </a:t>
            </a:r>
            <a:r>
              <a:rPr lang="en-IN" sz="2400" dirty="0" err="1" smtClean="0"/>
              <a:t>গাঢ়তাক</a:t>
            </a:r>
            <a:r>
              <a:rPr lang="en-IN" sz="2400" dirty="0" smtClean="0"/>
              <a:t> %</a:t>
            </a:r>
            <a:r>
              <a:rPr lang="en-IN" sz="2400" dirty="0" smtClean="0"/>
              <a:t>(</a:t>
            </a:r>
            <a:r>
              <a:rPr lang="en-IN" sz="2400" dirty="0" err="1" smtClean="0"/>
              <a:t>ভৰ</a:t>
            </a:r>
            <a:r>
              <a:rPr lang="en-IN" sz="2400" dirty="0" smtClean="0"/>
              <a:t>/</a:t>
            </a:r>
            <a:r>
              <a:rPr lang="en-IN" sz="2400" dirty="0" err="1" smtClean="0"/>
              <a:t>আয়তন</a:t>
            </a:r>
            <a:r>
              <a:rPr lang="en-IN" sz="2400" dirty="0" smtClean="0"/>
              <a:t>) ত </a:t>
            </a:r>
            <a:r>
              <a:rPr lang="en-IN" sz="2400" dirty="0" err="1" smtClean="0"/>
              <a:t>প্রকাশ</a:t>
            </a:r>
            <a:r>
              <a:rPr lang="en-IN" sz="2400" dirty="0" smtClean="0"/>
              <a:t> </a:t>
            </a:r>
            <a:r>
              <a:rPr lang="en-IN" sz="2400" dirty="0" err="1" smtClean="0"/>
              <a:t>কৰা।দিয়া</a:t>
            </a:r>
            <a:r>
              <a:rPr lang="en-IN" sz="2400" dirty="0" smtClean="0"/>
              <a:t> </a:t>
            </a:r>
            <a:r>
              <a:rPr lang="en-IN" sz="2400" dirty="0" err="1" smtClean="0"/>
              <a:t>আছে</a:t>
            </a:r>
            <a:r>
              <a:rPr lang="en-IN" sz="2400" dirty="0" smtClean="0"/>
              <a:t>, </a:t>
            </a:r>
            <a:r>
              <a:rPr lang="en-IN" sz="2400" dirty="0" err="1" smtClean="0"/>
              <a:t>দ্রাৱকৰ</a:t>
            </a:r>
            <a:r>
              <a:rPr lang="en-IN" sz="2400" dirty="0" smtClean="0"/>
              <a:t> </a:t>
            </a:r>
            <a:r>
              <a:rPr lang="en-IN" sz="2400" dirty="0" err="1" smtClean="0"/>
              <a:t>ঘনত্ব</a:t>
            </a:r>
            <a:r>
              <a:rPr lang="en-IN" sz="2400" dirty="0" smtClean="0"/>
              <a:t> = 0.985 g/</a:t>
            </a:r>
            <a:r>
              <a:rPr lang="en-IN" sz="2400" dirty="0" err="1" smtClean="0"/>
              <a:t>mL</a:t>
            </a:r>
            <a:r>
              <a:rPr lang="en-IN" sz="2400" dirty="0" smtClean="0"/>
              <a:t> </a:t>
            </a:r>
            <a:r>
              <a:rPr lang="en-IN" sz="2400" dirty="0" err="1" smtClean="0"/>
              <a:t>আৰু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দ্রাৱ্যৰ</a:t>
            </a:r>
            <a:r>
              <a:rPr lang="en-IN" sz="2400" dirty="0" smtClean="0"/>
              <a:t> </a:t>
            </a:r>
            <a:r>
              <a:rPr lang="en-IN" sz="2400" dirty="0" err="1" smtClean="0"/>
              <a:t>ঘনত্ব</a:t>
            </a:r>
            <a:r>
              <a:rPr lang="en-IN" sz="2400" dirty="0" smtClean="0"/>
              <a:t> = 0.51 g/</a:t>
            </a:r>
            <a:r>
              <a:rPr lang="en-IN" sz="2400" dirty="0" err="1" smtClean="0"/>
              <a:t>mL</a:t>
            </a:r>
            <a:endParaRPr lang="en-IN" sz="2400" dirty="0"/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906463" y="3060700"/>
          <a:ext cx="6689873" cy="381000"/>
        </p:xfrm>
        <a:graphic>
          <a:graphicData uri="http://schemas.openxmlformats.org/presentationml/2006/ole">
            <p:oleObj spid="_x0000_s34818" name="Equation" r:id="rId3" imgW="3708360" imgH="203040" progId="Equation.3">
              <p:embed/>
            </p:oleObj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1362075" y="4276725"/>
          <a:ext cx="4425950" cy="809625"/>
        </p:xfrm>
        <a:graphic>
          <a:graphicData uri="http://schemas.openxmlformats.org/presentationml/2006/ole">
            <p:oleObj spid="_x0000_s34820" name="Equation" r:id="rId4" imgW="22604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4249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Q </a:t>
            </a:r>
            <a:r>
              <a:rPr lang="en-IN" sz="2400" dirty="0" smtClean="0"/>
              <a:t>11. Express 10%(Mass/Volume) into %(Volume/Volume). </a:t>
            </a:r>
            <a:r>
              <a:rPr lang="en-IN" sz="2400" dirty="0" smtClean="0"/>
              <a:t>Given, density of the solvent is 0.985 g/</a:t>
            </a:r>
            <a:r>
              <a:rPr lang="en-IN" sz="2400" dirty="0" err="1" smtClean="0"/>
              <a:t>mL</a:t>
            </a:r>
            <a:r>
              <a:rPr lang="en-IN" sz="2400" dirty="0" smtClean="0"/>
              <a:t> and density of solute is 0.51 g/</a:t>
            </a:r>
            <a:r>
              <a:rPr lang="en-IN" sz="2400" dirty="0" err="1" smtClean="0"/>
              <a:t>mL</a:t>
            </a:r>
            <a:endParaRPr lang="en-IN" sz="2400" dirty="0" smtClean="0"/>
          </a:p>
          <a:p>
            <a:endParaRPr lang="en-IN" sz="2400" dirty="0"/>
          </a:p>
          <a:p>
            <a:r>
              <a:rPr lang="en-IN" sz="2400" dirty="0"/>
              <a:t> </a:t>
            </a:r>
            <a:r>
              <a:rPr lang="en-IN" sz="2400" dirty="0" smtClean="0"/>
              <a:t>        10% </a:t>
            </a:r>
            <a:r>
              <a:rPr lang="en-IN" sz="2400" dirty="0" smtClean="0"/>
              <a:t>(</a:t>
            </a:r>
            <a:r>
              <a:rPr lang="en-IN" sz="2400" dirty="0" err="1" smtClean="0"/>
              <a:t>ভৰ</a:t>
            </a:r>
            <a:r>
              <a:rPr lang="en-IN" sz="2400" dirty="0" smtClean="0"/>
              <a:t>/</a:t>
            </a:r>
            <a:r>
              <a:rPr lang="en-IN" sz="2400" dirty="0" err="1" smtClean="0"/>
              <a:t>আয়তন</a:t>
            </a:r>
            <a:r>
              <a:rPr lang="en-IN" sz="2400" dirty="0" smtClean="0"/>
              <a:t>) </a:t>
            </a:r>
            <a:r>
              <a:rPr lang="en-IN" sz="2400" dirty="0" err="1" smtClean="0"/>
              <a:t>গাঢ়তাক</a:t>
            </a:r>
            <a:r>
              <a:rPr lang="en-IN" sz="2400" dirty="0" smtClean="0"/>
              <a:t> %(</a:t>
            </a:r>
            <a:r>
              <a:rPr lang="en-IN" sz="2400" dirty="0" err="1" smtClean="0"/>
              <a:t>আয়তন</a:t>
            </a:r>
            <a:r>
              <a:rPr lang="en-IN" sz="2400" dirty="0" smtClean="0"/>
              <a:t>/</a:t>
            </a:r>
            <a:r>
              <a:rPr lang="en-IN" sz="2400" dirty="0" err="1" smtClean="0"/>
              <a:t>আয়তন</a:t>
            </a:r>
            <a:r>
              <a:rPr lang="en-IN" sz="2400" dirty="0" smtClean="0"/>
              <a:t>) </a:t>
            </a:r>
            <a:r>
              <a:rPr lang="en-IN" sz="2400" dirty="0" smtClean="0"/>
              <a:t> ত </a:t>
            </a:r>
            <a:r>
              <a:rPr lang="en-IN" sz="2400" dirty="0" err="1" smtClean="0"/>
              <a:t>প্রকাশ</a:t>
            </a:r>
            <a:r>
              <a:rPr lang="en-IN" sz="2400" dirty="0" smtClean="0"/>
              <a:t> </a:t>
            </a:r>
            <a:r>
              <a:rPr lang="en-IN" sz="2400" dirty="0" err="1" smtClean="0"/>
              <a:t>কৰা।দিয়া</a:t>
            </a:r>
            <a:r>
              <a:rPr lang="en-IN" sz="2400" dirty="0" smtClean="0"/>
              <a:t> </a:t>
            </a:r>
            <a:r>
              <a:rPr lang="en-IN" sz="2400" dirty="0" err="1" smtClean="0"/>
              <a:t>আছে</a:t>
            </a:r>
            <a:r>
              <a:rPr lang="en-IN" sz="2400" dirty="0" smtClean="0"/>
              <a:t>, </a:t>
            </a:r>
            <a:r>
              <a:rPr lang="en-IN" sz="2400" dirty="0" err="1" smtClean="0"/>
              <a:t>দ্রাৱকৰ</a:t>
            </a:r>
            <a:r>
              <a:rPr lang="en-IN" sz="2400" dirty="0" smtClean="0"/>
              <a:t> </a:t>
            </a:r>
            <a:r>
              <a:rPr lang="en-IN" sz="2400" dirty="0" err="1" smtClean="0"/>
              <a:t>ঘনত্ব</a:t>
            </a:r>
            <a:r>
              <a:rPr lang="en-IN" sz="2400" dirty="0" smtClean="0"/>
              <a:t> = 0.985 g/</a:t>
            </a:r>
            <a:r>
              <a:rPr lang="en-IN" sz="2400" dirty="0" err="1" smtClean="0"/>
              <a:t>mL</a:t>
            </a:r>
            <a:r>
              <a:rPr lang="en-IN" sz="2400" dirty="0" smtClean="0"/>
              <a:t> </a:t>
            </a:r>
            <a:r>
              <a:rPr lang="en-IN" sz="2400" dirty="0" err="1" smtClean="0"/>
              <a:t>আৰু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দ্রাৱ্যৰ</a:t>
            </a:r>
            <a:r>
              <a:rPr lang="en-IN" sz="2400" dirty="0" smtClean="0"/>
              <a:t> </a:t>
            </a:r>
            <a:r>
              <a:rPr lang="en-IN" sz="2400" dirty="0" err="1" smtClean="0"/>
              <a:t>ঘনত্ব</a:t>
            </a:r>
            <a:r>
              <a:rPr lang="en-IN" sz="2400" dirty="0" smtClean="0"/>
              <a:t> = 0.51 g/</a:t>
            </a:r>
            <a:r>
              <a:rPr lang="en-IN" sz="2400" dirty="0" err="1" smtClean="0"/>
              <a:t>mL</a:t>
            </a:r>
            <a:endParaRPr lang="en-IN" sz="2400" dirty="0"/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2036763" y="2859088"/>
          <a:ext cx="4997450" cy="785812"/>
        </p:xfrm>
        <a:graphic>
          <a:graphicData uri="http://schemas.openxmlformats.org/presentationml/2006/ole">
            <p:oleObj spid="_x0000_s35842" name="Equation" r:id="rId3" imgW="2552400" imgH="419040" progId="Equation.3">
              <p:embed/>
            </p:oleObj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1373188" y="4086225"/>
          <a:ext cx="4402137" cy="1190625"/>
        </p:xfrm>
        <a:graphic>
          <a:graphicData uri="http://schemas.openxmlformats.org/presentationml/2006/ole">
            <p:oleObj spid="_x0000_s35843" name="Equation" r:id="rId4" imgW="2247840" imgH="634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260648"/>
            <a:ext cx="79208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 smtClean="0"/>
              <a:t>1. Percentage Concentration (</a:t>
            </a:r>
            <a:r>
              <a:rPr lang="en-IN" sz="3200" dirty="0" err="1" smtClean="0"/>
              <a:t>শতকৰা</a:t>
            </a:r>
            <a:r>
              <a:rPr lang="en-IN" sz="3200" dirty="0" smtClean="0"/>
              <a:t> </a:t>
            </a:r>
            <a:r>
              <a:rPr lang="en-IN" sz="3200" dirty="0" err="1" smtClean="0"/>
              <a:t>গাঢ়তা</a:t>
            </a:r>
            <a:r>
              <a:rPr lang="en-IN" sz="3200" dirty="0" smtClean="0"/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1196752"/>
            <a:ext cx="8604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(</a:t>
            </a:r>
            <a:r>
              <a:rPr lang="en-IN" sz="2400" dirty="0" smtClean="0"/>
              <a:t>ii) </a:t>
            </a:r>
            <a:r>
              <a:rPr lang="en-IN" sz="2400" dirty="0" smtClean="0"/>
              <a:t>%(</a:t>
            </a:r>
            <a:r>
              <a:rPr lang="en-IN" sz="2400" dirty="0" smtClean="0"/>
              <a:t>mass/volume)</a:t>
            </a:r>
            <a:endParaRPr lang="en-IN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11513" y="1071563"/>
          <a:ext cx="4529137" cy="773112"/>
        </p:xfrm>
        <a:graphic>
          <a:graphicData uri="http://schemas.openxmlformats.org/presentationml/2006/ole">
            <p:oleObj spid="_x0000_s1027" name="Equation" r:id="rId3" imgW="2120760" imgH="3934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5576" y="2420888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% (</a:t>
            </a:r>
            <a:r>
              <a:rPr lang="en-IN" sz="2400" dirty="0" err="1" smtClean="0"/>
              <a:t>ভৰ</a:t>
            </a:r>
            <a:r>
              <a:rPr lang="en-IN" sz="2400" dirty="0" smtClean="0"/>
              <a:t>/</a:t>
            </a:r>
            <a:r>
              <a:rPr lang="en-IN" sz="2400" dirty="0" err="1" smtClean="0"/>
              <a:t>আয়তন</a:t>
            </a:r>
            <a:r>
              <a:rPr lang="en-IN" sz="2400" dirty="0" smtClean="0"/>
              <a:t>) </a:t>
            </a:r>
            <a:r>
              <a:rPr lang="en-IN" sz="2400" dirty="0" smtClean="0"/>
              <a:t>=</a:t>
            </a:r>
            <a:endParaRPr lang="en-IN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059832" y="2636912"/>
            <a:ext cx="208823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87824" y="2175247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err="1" smtClean="0"/>
              <a:t>গ্রামত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দ্রাৱ্যৰ</a:t>
            </a:r>
            <a:r>
              <a:rPr lang="en-IN" sz="2400" dirty="0" smtClean="0"/>
              <a:t> </a:t>
            </a:r>
            <a:r>
              <a:rPr lang="en-IN" sz="2400" dirty="0" err="1" smtClean="0"/>
              <a:t>ভৰ</a:t>
            </a:r>
            <a:endParaRPr lang="en-IN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915816" y="263691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err="1" smtClean="0"/>
              <a:t>mL</a:t>
            </a:r>
            <a:r>
              <a:rPr lang="en-IN" sz="2400" dirty="0" smtClean="0"/>
              <a:t> ত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দ্রৱৰ</a:t>
            </a:r>
            <a:r>
              <a:rPr lang="en-IN" sz="2400" dirty="0" smtClean="0"/>
              <a:t> </a:t>
            </a:r>
            <a:r>
              <a:rPr lang="en-IN" sz="2400" dirty="0" err="1" smtClean="0"/>
              <a:t>আয়তন</a:t>
            </a:r>
            <a:endParaRPr lang="en-IN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508104" y="2420888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X 100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Q 1. 10 g solute is dissolved in 100 </a:t>
            </a:r>
            <a:r>
              <a:rPr lang="en-IN" sz="2400" dirty="0" err="1" smtClean="0"/>
              <a:t>mL</a:t>
            </a:r>
            <a:r>
              <a:rPr lang="en-IN" sz="2400" dirty="0" smtClean="0"/>
              <a:t> </a:t>
            </a:r>
            <a:r>
              <a:rPr lang="en-IN" sz="2400" dirty="0" smtClean="0"/>
              <a:t>solution. What is the </a:t>
            </a:r>
            <a:r>
              <a:rPr lang="en-IN" sz="2400" dirty="0" smtClean="0"/>
              <a:t>%(</a:t>
            </a:r>
            <a:r>
              <a:rPr lang="en-IN" sz="2400" dirty="0" smtClean="0"/>
              <a:t>mass</a:t>
            </a:r>
            <a:r>
              <a:rPr lang="en-IN" sz="2400" dirty="0" smtClean="0"/>
              <a:t>/volume</a:t>
            </a:r>
            <a:r>
              <a:rPr lang="en-IN" sz="2400" dirty="0" smtClean="0"/>
              <a:t>)?</a:t>
            </a:r>
          </a:p>
          <a:p>
            <a:endParaRPr lang="en-IN" sz="2400" dirty="0"/>
          </a:p>
          <a:p>
            <a:r>
              <a:rPr lang="en-IN" sz="2400" dirty="0" smtClean="0"/>
              <a:t>         10 g </a:t>
            </a:r>
            <a:r>
              <a:rPr lang="en-IN" sz="2400" dirty="0" err="1" smtClean="0"/>
              <a:t>দ্রাৱ্য</a:t>
            </a:r>
            <a:r>
              <a:rPr lang="en-IN" sz="2400" dirty="0" smtClean="0"/>
              <a:t> </a:t>
            </a:r>
            <a:r>
              <a:rPr lang="en-IN" sz="2400" dirty="0" smtClean="0"/>
              <a:t>100mL </a:t>
            </a:r>
            <a:r>
              <a:rPr lang="en-IN" sz="2400" dirty="0" err="1" smtClean="0"/>
              <a:t>দ্রৱত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দ্রৱীভূত</a:t>
            </a:r>
            <a:r>
              <a:rPr lang="en-IN" sz="2400" dirty="0" smtClean="0"/>
              <a:t> </a:t>
            </a:r>
            <a:r>
              <a:rPr lang="en-IN" sz="2400" dirty="0" err="1" smtClean="0"/>
              <a:t>কৰা</a:t>
            </a:r>
            <a:r>
              <a:rPr lang="en-IN" sz="2400" dirty="0" smtClean="0"/>
              <a:t> </a:t>
            </a:r>
            <a:r>
              <a:rPr lang="en-IN" sz="2400" dirty="0" err="1" smtClean="0"/>
              <a:t>হৈছে</a:t>
            </a:r>
            <a:r>
              <a:rPr lang="en-IN" sz="2400" dirty="0" smtClean="0"/>
              <a:t>। </a:t>
            </a:r>
            <a:r>
              <a:rPr lang="en-IN" sz="2400" dirty="0" err="1" smtClean="0"/>
              <a:t>দ্রৱতোৰ</a:t>
            </a:r>
            <a:r>
              <a:rPr lang="en-IN" sz="2400" dirty="0" smtClean="0"/>
              <a:t> %(</a:t>
            </a:r>
            <a:r>
              <a:rPr lang="en-IN" sz="2400" dirty="0" err="1" smtClean="0"/>
              <a:t>ভৰ</a:t>
            </a:r>
            <a:r>
              <a:rPr lang="en-IN" sz="2400" dirty="0" smtClean="0"/>
              <a:t>/</a:t>
            </a:r>
            <a:r>
              <a:rPr lang="en-IN" sz="2400" dirty="0" err="1" smtClean="0"/>
              <a:t>আয়তন</a:t>
            </a:r>
            <a:r>
              <a:rPr lang="en-IN" sz="2400" dirty="0" smtClean="0"/>
              <a:t>) </a:t>
            </a:r>
            <a:r>
              <a:rPr lang="en-IN" sz="2400" dirty="0" err="1" smtClean="0"/>
              <a:t>কিমান</a:t>
            </a:r>
            <a:r>
              <a:rPr lang="en-IN" sz="2400" dirty="0" smtClean="0"/>
              <a:t>?</a:t>
            </a:r>
            <a:endParaRPr lang="en-IN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110204"/>
            <a:ext cx="8208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Solution:</a:t>
            </a:r>
          </a:p>
          <a:p>
            <a:endParaRPr lang="en-IN" sz="2400" dirty="0"/>
          </a:p>
          <a:p>
            <a:r>
              <a:rPr lang="en-IN" sz="2400" dirty="0" smtClean="0"/>
              <a:t>Given,</a:t>
            </a:r>
          </a:p>
          <a:p>
            <a:endParaRPr lang="en-IN" sz="2400" dirty="0"/>
          </a:p>
          <a:p>
            <a:r>
              <a:rPr lang="en-IN" sz="2400" dirty="0" smtClean="0"/>
              <a:t>Mass</a:t>
            </a:r>
            <a:r>
              <a:rPr lang="en-IN" sz="2400" dirty="0" smtClean="0"/>
              <a:t> </a:t>
            </a:r>
            <a:r>
              <a:rPr lang="en-IN" sz="2400" dirty="0" smtClean="0"/>
              <a:t>of Solute in gram = 10 g</a:t>
            </a:r>
          </a:p>
          <a:p>
            <a:r>
              <a:rPr lang="en-IN" sz="2400" dirty="0" smtClean="0"/>
              <a:t>Volume</a:t>
            </a:r>
            <a:r>
              <a:rPr lang="en-IN" sz="2400" dirty="0" smtClean="0"/>
              <a:t> </a:t>
            </a:r>
            <a:r>
              <a:rPr lang="en-IN" sz="2400" dirty="0" smtClean="0"/>
              <a:t>of Solution in </a:t>
            </a:r>
            <a:r>
              <a:rPr lang="en-IN" sz="2400" dirty="0" err="1" smtClean="0"/>
              <a:t>mL</a:t>
            </a:r>
            <a:r>
              <a:rPr lang="en-IN" sz="2400" dirty="0" smtClean="0"/>
              <a:t> </a:t>
            </a:r>
            <a:r>
              <a:rPr lang="en-IN" sz="2400" dirty="0" smtClean="0"/>
              <a:t>= 100 </a:t>
            </a:r>
            <a:r>
              <a:rPr lang="en-IN" sz="2400" dirty="0" err="1" smtClean="0"/>
              <a:t>mL</a:t>
            </a:r>
            <a:endParaRPr lang="en-IN" sz="2400" dirty="0" smtClean="0"/>
          </a:p>
          <a:p>
            <a:endParaRPr lang="en-IN" sz="2400" dirty="0"/>
          </a:p>
          <a:p>
            <a:r>
              <a:rPr lang="en-IN" sz="2400" dirty="0" smtClean="0"/>
              <a:t>%(</a:t>
            </a:r>
            <a:r>
              <a:rPr lang="en-IN" sz="2400" dirty="0" smtClean="0"/>
              <a:t>volume</a:t>
            </a:r>
            <a:r>
              <a:rPr lang="en-IN" sz="2400" dirty="0" smtClean="0"/>
              <a:t>/mass</a:t>
            </a:r>
            <a:r>
              <a:rPr lang="en-IN" sz="2400" dirty="0" smtClean="0"/>
              <a:t>)  </a:t>
            </a:r>
            <a:endParaRPr lang="en-IN" sz="24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563813" y="4545013"/>
          <a:ext cx="4384675" cy="1971675"/>
        </p:xfrm>
        <a:graphic>
          <a:graphicData uri="http://schemas.openxmlformats.org/presentationml/2006/ole">
            <p:oleObj spid="_x0000_s2050" name="Equation" r:id="rId3" imgW="2120760" imgH="1002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Q 2. 5 g solute is dissolved in 80 </a:t>
            </a:r>
            <a:r>
              <a:rPr lang="en-IN" sz="2400" dirty="0" err="1" smtClean="0"/>
              <a:t>mL</a:t>
            </a:r>
            <a:r>
              <a:rPr lang="en-IN" sz="2400" dirty="0" smtClean="0"/>
              <a:t> solution</a:t>
            </a:r>
            <a:r>
              <a:rPr lang="en-IN" sz="2400" dirty="0" smtClean="0"/>
              <a:t>. What is the %(</a:t>
            </a:r>
            <a:r>
              <a:rPr lang="en-IN" sz="2400" dirty="0" smtClean="0"/>
              <a:t>mass/volume)?</a:t>
            </a:r>
            <a:endParaRPr lang="en-IN" sz="2400" dirty="0" smtClean="0"/>
          </a:p>
          <a:p>
            <a:endParaRPr lang="en-IN" sz="2400" dirty="0"/>
          </a:p>
          <a:p>
            <a:r>
              <a:rPr lang="en-IN" sz="2400" dirty="0" smtClean="0"/>
              <a:t>         5 g </a:t>
            </a:r>
            <a:r>
              <a:rPr lang="en-IN" sz="2400" dirty="0" err="1" smtClean="0"/>
              <a:t>দ্রাৱ্য</a:t>
            </a:r>
            <a:r>
              <a:rPr lang="en-IN" sz="2400" dirty="0" smtClean="0"/>
              <a:t> 80 </a:t>
            </a:r>
            <a:r>
              <a:rPr lang="en-IN" sz="2400" dirty="0" err="1" smtClean="0"/>
              <a:t>mL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দ্রৱত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দ্রৱীভূত</a:t>
            </a:r>
            <a:r>
              <a:rPr lang="en-IN" sz="2400" dirty="0" smtClean="0"/>
              <a:t> </a:t>
            </a:r>
            <a:r>
              <a:rPr lang="en-IN" sz="2400" dirty="0" err="1" smtClean="0"/>
              <a:t>কৰা</a:t>
            </a:r>
            <a:r>
              <a:rPr lang="en-IN" sz="2400" dirty="0" smtClean="0"/>
              <a:t> </a:t>
            </a:r>
            <a:r>
              <a:rPr lang="en-IN" sz="2400" dirty="0" err="1" smtClean="0"/>
              <a:t>হৈছে</a:t>
            </a:r>
            <a:r>
              <a:rPr lang="en-IN" sz="2400" dirty="0" smtClean="0"/>
              <a:t>। </a:t>
            </a:r>
            <a:r>
              <a:rPr lang="en-IN" sz="2400" dirty="0" err="1" smtClean="0"/>
              <a:t>দ্রৱতোৰ</a:t>
            </a:r>
            <a:r>
              <a:rPr lang="en-IN" sz="2400" dirty="0" smtClean="0"/>
              <a:t> %(</a:t>
            </a:r>
            <a:r>
              <a:rPr lang="en-IN" sz="2400" dirty="0" err="1" smtClean="0"/>
              <a:t>ভৰ</a:t>
            </a:r>
            <a:r>
              <a:rPr lang="en-IN" sz="2400" dirty="0" smtClean="0"/>
              <a:t>/</a:t>
            </a:r>
            <a:r>
              <a:rPr lang="en-IN" sz="2400" dirty="0" err="1" smtClean="0"/>
              <a:t>আয়তন</a:t>
            </a:r>
            <a:r>
              <a:rPr lang="en-IN" sz="2400" dirty="0" smtClean="0"/>
              <a:t>) </a:t>
            </a:r>
            <a:r>
              <a:rPr lang="en-IN" sz="2400" dirty="0" err="1" smtClean="0"/>
              <a:t>কিমান</a:t>
            </a:r>
            <a:r>
              <a:rPr lang="en-IN" sz="2400" dirty="0" smtClean="0"/>
              <a:t>?</a:t>
            </a:r>
            <a:endParaRPr lang="en-IN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110204"/>
            <a:ext cx="8208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Solution:</a:t>
            </a:r>
          </a:p>
          <a:p>
            <a:endParaRPr lang="en-IN" sz="2400" dirty="0"/>
          </a:p>
          <a:p>
            <a:r>
              <a:rPr lang="en-IN" sz="2400" dirty="0" smtClean="0"/>
              <a:t>Given,</a:t>
            </a:r>
          </a:p>
          <a:p>
            <a:endParaRPr lang="en-IN" sz="2400" dirty="0"/>
          </a:p>
          <a:p>
            <a:r>
              <a:rPr lang="en-IN" sz="2400" dirty="0" smtClean="0"/>
              <a:t>Mass</a:t>
            </a:r>
            <a:r>
              <a:rPr lang="en-IN" sz="2400" dirty="0" smtClean="0"/>
              <a:t> </a:t>
            </a:r>
            <a:r>
              <a:rPr lang="en-IN" sz="2400" dirty="0" smtClean="0"/>
              <a:t>of Solute in gram = 5 g</a:t>
            </a:r>
          </a:p>
          <a:p>
            <a:r>
              <a:rPr lang="en-IN" sz="2400" dirty="0" smtClean="0"/>
              <a:t>Volume</a:t>
            </a:r>
            <a:r>
              <a:rPr lang="en-IN" sz="2400" dirty="0" smtClean="0"/>
              <a:t> </a:t>
            </a:r>
            <a:r>
              <a:rPr lang="en-IN" sz="2400" dirty="0" smtClean="0"/>
              <a:t>of Solution in </a:t>
            </a:r>
            <a:r>
              <a:rPr lang="en-IN" sz="2400" dirty="0" err="1" smtClean="0"/>
              <a:t>mL</a:t>
            </a:r>
            <a:r>
              <a:rPr lang="en-IN" sz="2400" dirty="0" smtClean="0"/>
              <a:t> </a:t>
            </a:r>
            <a:r>
              <a:rPr lang="en-IN" sz="2400" dirty="0" smtClean="0"/>
              <a:t>= 80 </a:t>
            </a:r>
            <a:r>
              <a:rPr lang="en-IN" sz="2400" dirty="0" err="1" smtClean="0"/>
              <a:t>mL</a:t>
            </a:r>
            <a:endParaRPr lang="en-IN" sz="2400" dirty="0" smtClean="0"/>
          </a:p>
          <a:p>
            <a:endParaRPr lang="en-IN" sz="2400" dirty="0"/>
          </a:p>
          <a:p>
            <a:r>
              <a:rPr lang="en-IN" sz="2400" dirty="0" smtClean="0"/>
              <a:t>%(</a:t>
            </a:r>
            <a:r>
              <a:rPr lang="en-IN" sz="2400" dirty="0" smtClean="0"/>
              <a:t>mass/volume)  </a:t>
            </a:r>
            <a:endParaRPr lang="en-IN" sz="24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563813" y="4545013"/>
          <a:ext cx="4384675" cy="1971675"/>
        </p:xfrm>
        <a:graphic>
          <a:graphicData uri="http://schemas.openxmlformats.org/presentationml/2006/ole">
            <p:oleObj spid="_x0000_s3074" name="Equation" r:id="rId3" imgW="2120760" imgH="1002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Q 3. 10g solute is dissolved in 90 </a:t>
            </a:r>
            <a:r>
              <a:rPr lang="en-IN" sz="2400" dirty="0" err="1" smtClean="0"/>
              <a:t>mL</a:t>
            </a:r>
            <a:r>
              <a:rPr lang="en-IN" sz="2400" dirty="0" smtClean="0"/>
              <a:t> </a:t>
            </a:r>
            <a:r>
              <a:rPr lang="en-IN" sz="2400" dirty="0" smtClean="0"/>
              <a:t>of </a:t>
            </a:r>
            <a:r>
              <a:rPr lang="en-IN" sz="2400" dirty="0" smtClean="0"/>
              <a:t>solvent. </a:t>
            </a:r>
            <a:r>
              <a:rPr lang="en-IN" sz="2400" dirty="0" smtClean="0"/>
              <a:t>What is the %(</a:t>
            </a:r>
            <a:r>
              <a:rPr lang="en-IN" sz="2400" dirty="0" smtClean="0"/>
              <a:t>mass/volume)?Given, density of Solute is 0.51 g/</a:t>
            </a:r>
            <a:r>
              <a:rPr lang="en-IN" sz="2400" dirty="0" err="1" smtClean="0"/>
              <a:t>mL</a:t>
            </a:r>
            <a:endParaRPr lang="en-IN" sz="2400" dirty="0" smtClean="0"/>
          </a:p>
          <a:p>
            <a:endParaRPr lang="en-IN" sz="2400" dirty="0"/>
          </a:p>
          <a:p>
            <a:r>
              <a:rPr lang="en-IN" sz="2400" dirty="0" smtClean="0"/>
              <a:t>         10 g </a:t>
            </a:r>
            <a:r>
              <a:rPr lang="en-IN" sz="2400" dirty="0" err="1" smtClean="0"/>
              <a:t>দ্রাৱ্য</a:t>
            </a:r>
            <a:r>
              <a:rPr lang="en-IN" sz="2400" dirty="0" smtClean="0"/>
              <a:t> 90 </a:t>
            </a:r>
            <a:r>
              <a:rPr lang="en-IN" sz="2400" dirty="0" err="1" smtClean="0"/>
              <a:t>mL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দ্রাৱকত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দ্রৱীভূত</a:t>
            </a:r>
            <a:r>
              <a:rPr lang="en-IN" sz="2400" dirty="0" smtClean="0"/>
              <a:t> </a:t>
            </a:r>
            <a:r>
              <a:rPr lang="en-IN" sz="2400" dirty="0" err="1" smtClean="0"/>
              <a:t>কৰা</a:t>
            </a:r>
            <a:r>
              <a:rPr lang="en-IN" sz="2400" dirty="0" smtClean="0"/>
              <a:t> </a:t>
            </a:r>
            <a:r>
              <a:rPr lang="en-IN" sz="2400" dirty="0" err="1" smtClean="0"/>
              <a:t>হৈছে</a:t>
            </a:r>
            <a:r>
              <a:rPr lang="en-IN" sz="2400" dirty="0" smtClean="0"/>
              <a:t>। </a:t>
            </a:r>
            <a:r>
              <a:rPr lang="en-IN" sz="2400" dirty="0" err="1" smtClean="0"/>
              <a:t>দ্রৱতোৰ</a:t>
            </a:r>
            <a:r>
              <a:rPr lang="en-IN" sz="2400" dirty="0" smtClean="0"/>
              <a:t> </a:t>
            </a:r>
          </a:p>
          <a:p>
            <a:r>
              <a:rPr lang="en-IN" sz="2400" dirty="0" smtClean="0"/>
              <a:t>[% (</a:t>
            </a:r>
            <a:r>
              <a:rPr lang="en-IN" sz="2400" dirty="0" err="1" smtClean="0"/>
              <a:t>ভৰ</a:t>
            </a:r>
            <a:r>
              <a:rPr lang="en-IN" sz="2400" dirty="0" smtClean="0"/>
              <a:t>/</a:t>
            </a:r>
            <a:r>
              <a:rPr lang="en-IN" sz="2400" dirty="0" err="1" smtClean="0"/>
              <a:t>আয়তন</a:t>
            </a:r>
            <a:r>
              <a:rPr lang="en-IN" sz="2400" dirty="0" smtClean="0"/>
              <a:t>)] </a:t>
            </a:r>
            <a:r>
              <a:rPr lang="en-IN" sz="2400" dirty="0" err="1" smtClean="0"/>
              <a:t>কিমান?দিয়া</a:t>
            </a:r>
            <a:r>
              <a:rPr lang="en-IN" sz="2400" dirty="0" smtClean="0"/>
              <a:t> </a:t>
            </a:r>
            <a:r>
              <a:rPr lang="en-IN" sz="2400" dirty="0" err="1" smtClean="0"/>
              <a:t>আছে</a:t>
            </a:r>
            <a:r>
              <a:rPr lang="en-IN" sz="2400" dirty="0" smtClean="0"/>
              <a:t>, </a:t>
            </a:r>
            <a:r>
              <a:rPr lang="en-IN" sz="2400" dirty="0" err="1" smtClean="0"/>
              <a:t>দ্রাৱ্যৰ</a:t>
            </a:r>
            <a:r>
              <a:rPr lang="en-IN" sz="2400" dirty="0" smtClean="0"/>
              <a:t> </a:t>
            </a:r>
            <a:r>
              <a:rPr lang="en-IN" sz="2400" dirty="0" err="1" smtClean="0"/>
              <a:t>ঘনত্ব</a:t>
            </a:r>
            <a:r>
              <a:rPr lang="en-IN" sz="2400" dirty="0" smtClean="0"/>
              <a:t>=0.51 g/</a:t>
            </a:r>
            <a:r>
              <a:rPr lang="en-IN" sz="2400" dirty="0" err="1" smtClean="0"/>
              <a:t>mL</a:t>
            </a:r>
            <a:endParaRPr lang="en-IN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110204"/>
            <a:ext cx="88204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Solution: Given, </a:t>
            </a:r>
            <a:endParaRPr lang="en-IN" sz="2400" dirty="0"/>
          </a:p>
          <a:p>
            <a:r>
              <a:rPr lang="en-IN" sz="2400" dirty="0" smtClean="0"/>
              <a:t>Mass </a:t>
            </a:r>
            <a:r>
              <a:rPr lang="en-IN" sz="2400" dirty="0" smtClean="0"/>
              <a:t>of </a:t>
            </a:r>
            <a:r>
              <a:rPr lang="en-IN" sz="2400" dirty="0" smtClean="0"/>
              <a:t>Solute in grams = 10 </a:t>
            </a:r>
            <a:r>
              <a:rPr lang="en-IN" sz="2400" dirty="0" smtClean="0"/>
              <a:t>g</a:t>
            </a:r>
          </a:p>
          <a:p>
            <a:r>
              <a:rPr lang="en-IN" sz="2400" dirty="0" smtClean="0"/>
              <a:t>Volume of Solute in </a:t>
            </a:r>
            <a:r>
              <a:rPr lang="en-IN" sz="2400" dirty="0" err="1" smtClean="0"/>
              <a:t>mL</a:t>
            </a:r>
            <a:r>
              <a:rPr lang="en-IN" sz="2400" dirty="0" smtClean="0"/>
              <a:t>= Mass of Solute/Density of Solute</a:t>
            </a:r>
          </a:p>
          <a:p>
            <a:r>
              <a:rPr lang="en-IN" sz="2400" dirty="0" smtClean="0"/>
              <a:t> </a:t>
            </a:r>
            <a:r>
              <a:rPr lang="en-IN" sz="2400" dirty="0" smtClean="0"/>
              <a:t>                                        =10/0.51 = 19.6 </a:t>
            </a:r>
            <a:r>
              <a:rPr lang="en-IN" sz="2400" dirty="0" err="1" smtClean="0"/>
              <a:t>mL</a:t>
            </a:r>
            <a:endParaRPr lang="en-IN" sz="2400" dirty="0" smtClean="0"/>
          </a:p>
          <a:p>
            <a:r>
              <a:rPr lang="en-IN" sz="2400" dirty="0" smtClean="0"/>
              <a:t>Volume</a:t>
            </a:r>
            <a:r>
              <a:rPr lang="en-IN" sz="2400" dirty="0" smtClean="0"/>
              <a:t> </a:t>
            </a:r>
            <a:r>
              <a:rPr lang="en-IN" sz="2400" dirty="0" smtClean="0"/>
              <a:t>of Solvent in </a:t>
            </a:r>
            <a:r>
              <a:rPr lang="en-IN" sz="2400" dirty="0" err="1" smtClean="0"/>
              <a:t>mL</a:t>
            </a:r>
            <a:r>
              <a:rPr lang="en-IN" sz="2400" dirty="0" smtClean="0"/>
              <a:t> </a:t>
            </a:r>
            <a:r>
              <a:rPr lang="en-IN" sz="2400" dirty="0" smtClean="0"/>
              <a:t>= 90 </a:t>
            </a:r>
            <a:r>
              <a:rPr lang="en-IN" sz="2400" dirty="0" err="1" smtClean="0"/>
              <a:t>mL</a:t>
            </a:r>
            <a:endParaRPr lang="en-IN" sz="2400" dirty="0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489994" y="4653136"/>
          <a:ext cx="4386262" cy="1971675"/>
        </p:xfrm>
        <a:graphic>
          <a:graphicData uri="http://schemas.openxmlformats.org/presentationml/2006/ole">
            <p:oleObj spid="_x0000_s4098" name="Equation" r:id="rId3" imgW="2120760" imgH="100296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536" y="3894147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Volume</a:t>
            </a:r>
            <a:r>
              <a:rPr lang="en-IN" sz="2400" dirty="0" smtClean="0"/>
              <a:t> </a:t>
            </a:r>
            <a:r>
              <a:rPr lang="en-IN" sz="2400" dirty="0" smtClean="0"/>
              <a:t>of Solution = </a:t>
            </a:r>
            <a:r>
              <a:rPr lang="en-IN" sz="2400" dirty="0" smtClean="0"/>
              <a:t>Volume </a:t>
            </a:r>
            <a:r>
              <a:rPr lang="en-IN" sz="2400" dirty="0" smtClean="0"/>
              <a:t>of </a:t>
            </a:r>
            <a:r>
              <a:rPr lang="en-IN" sz="2400" dirty="0" smtClean="0"/>
              <a:t>Solvent+ Volume of </a:t>
            </a:r>
            <a:r>
              <a:rPr lang="en-IN" sz="2400" dirty="0" smtClean="0"/>
              <a:t>Solute </a:t>
            </a:r>
            <a:endParaRPr lang="en-IN" sz="2400" dirty="0" smtClean="0"/>
          </a:p>
          <a:p>
            <a:r>
              <a:rPr lang="en-IN" sz="2400" dirty="0"/>
              <a:t> </a:t>
            </a:r>
            <a:r>
              <a:rPr lang="en-IN" sz="2400" dirty="0" smtClean="0"/>
              <a:t>                                   = </a:t>
            </a:r>
            <a:r>
              <a:rPr lang="en-IN" sz="2400" dirty="0" smtClean="0"/>
              <a:t>90+19.6 </a:t>
            </a:r>
            <a:r>
              <a:rPr lang="en-IN" sz="2400" dirty="0" err="1" smtClean="0"/>
              <a:t>mL</a:t>
            </a:r>
            <a:r>
              <a:rPr lang="en-IN" sz="2400" dirty="0" smtClean="0"/>
              <a:t>=109.6 </a:t>
            </a:r>
            <a:r>
              <a:rPr lang="en-IN" sz="2400" dirty="0" err="1" smtClean="0"/>
              <a:t>mL</a:t>
            </a:r>
            <a:endParaRPr lang="en-IN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4839543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% (</a:t>
            </a:r>
            <a:r>
              <a:rPr lang="en-IN" sz="2400" dirty="0" smtClean="0"/>
              <a:t>mass/volume)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Q </a:t>
            </a:r>
            <a:r>
              <a:rPr lang="en-IN" sz="2400" dirty="0" smtClean="0"/>
              <a:t>4. </a:t>
            </a:r>
            <a:r>
              <a:rPr lang="en-IN" sz="2400" dirty="0" smtClean="0"/>
              <a:t>How much solute must be dissolved in 100 </a:t>
            </a:r>
            <a:r>
              <a:rPr lang="en-IN" sz="2400" dirty="0" err="1" smtClean="0"/>
              <a:t>mL</a:t>
            </a:r>
            <a:r>
              <a:rPr lang="en-IN" sz="2400" dirty="0" smtClean="0"/>
              <a:t> </a:t>
            </a:r>
            <a:r>
              <a:rPr lang="en-IN" sz="2400" dirty="0" smtClean="0"/>
              <a:t>solution to prepare a concentration of 8% (</a:t>
            </a:r>
            <a:r>
              <a:rPr lang="en-IN" sz="2400" dirty="0" smtClean="0"/>
              <a:t>mass/volume)</a:t>
            </a:r>
            <a:endParaRPr lang="en-IN" sz="2400" dirty="0" smtClean="0"/>
          </a:p>
          <a:p>
            <a:endParaRPr lang="en-IN" sz="2400" dirty="0"/>
          </a:p>
          <a:p>
            <a:r>
              <a:rPr lang="en-IN" sz="2400" dirty="0"/>
              <a:t> </a:t>
            </a:r>
            <a:r>
              <a:rPr lang="en-IN" sz="2400" dirty="0" smtClean="0"/>
              <a:t>        8% (</a:t>
            </a:r>
            <a:r>
              <a:rPr lang="en-IN" sz="2400" dirty="0" err="1" smtClean="0"/>
              <a:t>ভৰ</a:t>
            </a:r>
            <a:r>
              <a:rPr lang="en-IN" sz="2400" dirty="0" smtClean="0"/>
              <a:t>/</a:t>
            </a:r>
            <a:r>
              <a:rPr lang="en-IN" sz="2400" dirty="0" err="1" smtClean="0"/>
              <a:t>আয়তন</a:t>
            </a:r>
            <a:r>
              <a:rPr lang="en-IN" sz="2400" dirty="0" smtClean="0"/>
              <a:t>) </a:t>
            </a:r>
            <a:r>
              <a:rPr lang="en-IN" sz="2400" dirty="0" err="1" smtClean="0"/>
              <a:t>গাঢ়তাৰ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দ্রৱ</a:t>
            </a:r>
            <a:r>
              <a:rPr lang="en-IN" sz="2400" dirty="0" smtClean="0"/>
              <a:t> </a:t>
            </a:r>
            <a:r>
              <a:rPr lang="en-IN" sz="2400" dirty="0" err="1" smtClean="0"/>
              <a:t>বনাবলৈ</a:t>
            </a:r>
            <a:r>
              <a:rPr lang="en-IN" sz="2400" dirty="0" smtClean="0"/>
              <a:t> 100 </a:t>
            </a:r>
            <a:r>
              <a:rPr lang="en-IN" sz="2400" dirty="0" err="1" smtClean="0"/>
              <a:t>mL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দ্রৱত</a:t>
            </a:r>
            <a:r>
              <a:rPr lang="en-IN" sz="2400" dirty="0" smtClean="0"/>
              <a:t> </a:t>
            </a:r>
            <a:r>
              <a:rPr lang="en-IN" sz="2400" dirty="0" err="1" smtClean="0"/>
              <a:t>কিমান</a:t>
            </a:r>
            <a:r>
              <a:rPr lang="en-IN" sz="2400" dirty="0" smtClean="0"/>
              <a:t> </a:t>
            </a:r>
            <a:r>
              <a:rPr lang="en-IN" sz="2400" dirty="0" err="1" smtClean="0"/>
              <a:t>গ্রাম</a:t>
            </a:r>
            <a:r>
              <a:rPr lang="en-IN" sz="2400" dirty="0" smtClean="0"/>
              <a:t> </a:t>
            </a:r>
            <a:r>
              <a:rPr lang="en-IN" sz="2400" dirty="0" err="1" smtClean="0"/>
              <a:t>দ্রাৱ্য</a:t>
            </a:r>
            <a:r>
              <a:rPr lang="en-IN" sz="2400" dirty="0" smtClean="0"/>
              <a:t> </a:t>
            </a:r>
            <a:r>
              <a:rPr lang="en-IN" sz="2400" dirty="0" err="1" smtClean="0"/>
              <a:t>দিব</a:t>
            </a:r>
            <a:r>
              <a:rPr lang="en-IN" sz="2400" dirty="0" smtClean="0"/>
              <a:t> </a:t>
            </a:r>
            <a:r>
              <a:rPr lang="en-IN" sz="2400" dirty="0" err="1" smtClean="0"/>
              <a:t>লাগিব</a:t>
            </a:r>
            <a:r>
              <a:rPr lang="en-IN" sz="2400" dirty="0" smtClean="0"/>
              <a:t>?</a:t>
            </a:r>
            <a:endParaRPr lang="en-IN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110204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Solution: Given, </a:t>
            </a:r>
            <a:endParaRPr lang="en-IN" sz="2400" dirty="0"/>
          </a:p>
          <a:p>
            <a:r>
              <a:rPr lang="en-IN" sz="2400" dirty="0" smtClean="0"/>
              <a:t>Volume </a:t>
            </a:r>
            <a:r>
              <a:rPr lang="en-IN" sz="2400" dirty="0" smtClean="0"/>
              <a:t>of </a:t>
            </a:r>
            <a:r>
              <a:rPr lang="en-IN" sz="2400" dirty="0" smtClean="0"/>
              <a:t>Solution in </a:t>
            </a:r>
            <a:r>
              <a:rPr lang="en-IN" sz="2400" dirty="0" err="1" smtClean="0"/>
              <a:t>mL</a:t>
            </a:r>
            <a:r>
              <a:rPr lang="en-IN" sz="2400" dirty="0" smtClean="0"/>
              <a:t> </a:t>
            </a:r>
            <a:r>
              <a:rPr lang="en-IN" sz="2400" dirty="0" smtClean="0"/>
              <a:t>= 100 </a:t>
            </a:r>
            <a:r>
              <a:rPr lang="en-IN" sz="2400" dirty="0" err="1" smtClean="0"/>
              <a:t>mL</a:t>
            </a:r>
            <a:endParaRPr lang="en-IN" sz="2400" dirty="0" smtClean="0"/>
          </a:p>
          <a:p>
            <a:r>
              <a:rPr lang="en-IN" sz="2400" dirty="0" smtClean="0"/>
              <a:t>% (</a:t>
            </a:r>
            <a:r>
              <a:rPr lang="en-IN" sz="2400" dirty="0" smtClean="0"/>
              <a:t>mass/volume) </a:t>
            </a:r>
            <a:r>
              <a:rPr lang="en-IN" sz="2400" dirty="0" smtClean="0"/>
              <a:t>= 8 %</a:t>
            </a:r>
            <a:endParaRPr lang="en-IN" sz="24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50913" y="3786188"/>
          <a:ext cx="7242175" cy="2249487"/>
        </p:xfrm>
        <a:graphic>
          <a:graphicData uri="http://schemas.openxmlformats.org/presentationml/2006/ole">
            <p:oleObj spid="_x0000_s6147" name="Equation" r:id="rId3" imgW="3073320" imgH="1041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Q </a:t>
            </a:r>
            <a:r>
              <a:rPr lang="en-IN" sz="2400" dirty="0" smtClean="0"/>
              <a:t>5. Express 10%(Mass/Volume) into %(Mass/Mass). </a:t>
            </a:r>
            <a:r>
              <a:rPr lang="en-IN" sz="2400" dirty="0" smtClean="0"/>
              <a:t>Given, density of the </a:t>
            </a:r>
            <a:r>
              <a:rPr lang="en-IN" sz="2400" dirty="0" err="1" smtClean="0"/>
              <a:t>solutrion</a:t>
            </a:r>
            <a:r>
              <a:rPr lang="en-IN" sz="2400" dirty="0" smtClean="0"/>
              <a:t> is 0.985 g/</a:t>
            </a:r>
            <a:r>
              <a:rPr lang="en-IN" sz="2400" dirty="0" err="1" smtClean="0"/>
              <a:t>mL</a:t>
            </a:r>
            <a:endParaRPr lang="en-IN" sz="2400" dirty="0" smtClean="0"/>
          </a:p>
          <a:p>
            <a:endParaRPr lang="en-IN" sz="2400" dirty="0"/>
          </a:p>
          <a:p>
            <a:r>
              <a:rPr lang="en-IN" sz="2400" dirty="0"/>
              <a:t> </a:t>
            </a:r>
            <a:r>
              <a:rPr lang="en-IN" sz="2400" dirty="0" smtClean="0"/>
              <a:t>        10% (</a:t>
            </a:r>
            <a:r>
              <a:rPr lang="en-IN" sz="2400" dirty="0" err="1" smtClean="0"/>
              <a:t>ভৰ</a:t>
            </a:r>
            <a:r>
              <a:rPr lang="en-IN" sz="2400" dirty="0" smtClean="0"/>
              <a:t>/</a:t>
            </a:r>
            <a:r>
              <a:rPr lang="en-IN" sz="2400" dirty="0" err="1" smtClean="0"/>
              <a:t>আয়তন</a:t>
            </a:r>
            <a:r>
              <a:rPr lang="en-IN" sz="2400" dirty="0" smtClean="0"/>
              <a:t>) </a:t>
            </a:r>
            <a:r>
              <a:rPr lang="en-IN" sz="2400" dirty="0" err="1" smtClean="0"/>
              <a:t>গাঢ়তাক</a:t>
            </a:r>
            <a:r>
              <a:rPr lang="en-IN" sz="2400" dirty="0" smtClean="0"/>
              <a:t> %(</a:t>
            </a:r>
            <a:r>
              <a:rPr lang="en-IN" sz="2400" dirty="0" err="1" smtClean="0"/>
              <a:t>ভৰ</a:t>
            </a:r>
            <a:r>
              <a:rPr lang="en-IN" sz="2400" dirty="0" smtClean="0"/>
              <a:t>/</a:t>
            </a:r>
            <a:r>
              <a:rPr lang="en-IN" sz="2400" dirty="0" err="1" smtClean="0"/>
              <a:t>ভৰ</a:t>
            </a:r>
            <a:r>
              <a:rPr lang="en-IN" sz="2400" dirty="0" smtClean="0"/>
              <a:t>) ত </a:t>
            </a:r>
            <a:r>
              <a:rPr lang="en-IN" sz="2400" dirty="0" err="1" smtClean="0"/>
              <a:t>প্রকাশ</a:t>
            </a:r>
            <a:r>
              <a:rPr lang="en-IN" sz="2400" dirty="0" smtClean="0"/>
              <a:t> </a:t>
            </a:r>
            <a:r>
              <a:rPr lang="en-IN" sz="2400" dirty="0" err="1" smtClean="0"/>
              <a:t>কৰা।দিয়া</a:t>
            </a:r>
            <a:r>
              <a:rPr lang="en-IN" sz="2400" dirty="0" smtClean="0"/>
              <a:t> </a:t>
            </a:r>
            <a:r>
              <a:rPr lang="en-IN" sz="2400" dirty="0" err="1" smtClean="0"/>
              <a:t>আছে</a:t>
            </a:r>
            <a:r>
              <a:rPr lang="en-IN" sz="2400" dirty="0" smtClean="0"/>
              <a:t>, </a:t>
            </a:r>
            <a:r>
              <a:rPr lang="en-IN" sz="2400" dirty="0" err="1" smtClean="0"/>
              <a:t>দ্রৱৰ</a:t>
            </a:r>
            <a:r>
              <a:rPr lang="en-IN" sz="2400" dirty="0" smtClean="0"/>
              <a:t> </a:t>
            </a:r>
            <a:r>
              <a:rPr lang="en-IN" sz="2400" dirty="0" err="1" smtClean="0"/>
              <a:t>ঘনত্ব</a:t>
            </a:r>
            <a:r>
              <a:rPr lang="en-IN" sz="2400" dirty="0" smtClean="0"/>
              <a:t> = 0.985 g/</a:t>
            </a:r>
            <a:r>
              <a:rPr lang="en-IN" sz="2400" dirty="0" err="1" smtClean="0"/>
              <a:t>mL</a:t>
            </a:r>
            <a:endParaRPr lang="en-IN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193925" y="2420938"/>
          <a:ext cx="4794250" cy="785812"/>
        </p:xfrm>
        <a:graphic>
          <a:graphicData uri="http://schemas.openxmlformats.org/presentationml/2006/ole">
            <p:oleObj spid="_x0000_s29698" name="Equation" r:id="rId3" imgW="2298600" imgH="419040" progId="Equation.3">
              <p:embed/>
            </p:oleObj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3028950" y="3717032"/>
          <a:ext cx="3125788" cy="1095375"/>
        </p:xfrm>
        <a:graphic>
          <a:graphicData uri="http://schemas.openxmlformats.org/presentationml/2006/ole">
            <p:oleObj spid="_x0000_s29699" name="Equation" r:id="rId4" imgW="1498320" imgH="583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Q </a:t>
            </a:r>
            <a:r>
              <a:rPr lang="en-IN" sz="2400" dirty="0" smtClean="0"/>
              <a:t>6</a:t>
            </a:r>
            <a:r>
              <a:rPr lang="en-IN" sz="2400" dirty="0" smtClean="0"/>
              <a:t>. Express 8%(Mass/Volume) into %(Mass/Mass). </a:t>
            </a:r>
            <a:r>
              <a:rPr lang="en-IN" sz="2400" dirty="0" smtClean="0"/>
              <a:t>Given, density of the solution is 0.75 g/</a:t>
            </a:r>
            <a:r>
              <a:rPr lang="en-IN" sz="2400" dirty="0" err="1" smtClean="0"/>
              <a:t>mL</a:t>
            </a:r>
            <a:endParaRPr lang="en-IN" sz="2400" dirty="0" smtClean="0"/>
          </a:p>
          <a:p>
            <a:endParaRPr lang="en-IN" sz="2400" dirty="0"/>
          </a:p>
          <a:p>
            <a:r>
              <a:rPr lang="en-IN" sz="2400" dirty="0"/>
              <a:t> </a:t>
            </a:r>
            <a:r>
              <a:rPr lang="en-IN" sz="2400" dirty="0" smtClean="0"/>
              <a:t>        </a:t>
            </a:r>
            <a:r>
              <a:rPr lang="en-IN" sz="2400" dirty="0" smtClean="0"/>
              <a:t>8</a:t>
            </a:r>
            <a:r>
              <a:rPr lang="en-IN" sz="2400" dirty="0" smtClean="0"/>
              <a:t>% </a:t>
            </a:r>
            <a:r>
              <a:rPr lang="en-IN" sz="2400" dirty="0" smtClean="0"/>
              <a:t>(</a:t>
            </a:r>
            <a:r>
              <a:rPr lang="en-IN" sz="2400" dirty="0" err="1" smtClean="0"/>
              <a:t>ভৰ</a:t>
            </a:r>
            <a:r>
              <a:rPr lang="en-IN" sz="2400" dirty="0" smtClean="0"/>
              <a:t>/</a:t>
            </a:r>
            <a:r>
              <a:rPr lang="en-IN" sz="2400" dirty="0" err="1" smtClean="0"/>
              <a:t>আয়তন</a:t>
            </a:r>
            <a:r>
              <a:rPr lang="en-IN" sz="2400" dirty="0" smtClean="0"/>
              <a:t>) </a:t>
            </a:r>
            <a:r>
              <a:rPr lang="en-IN" sz="2400" dirty="0" err="1" smtClean="0"/>
              <a:t>গাঢ়তাক</a:t>
            </a:r>
            <a:r>
              <a:rPr lang="en-IN" sz="2400" dirty="0" smtClean="0"/>
              <a:t> %(</a:t>
            </a:r>
            <a:r>
              <a:rPr lang="en-IN" sz="2400" dirty="0" err="1" smtClean="0"/>
              <a:t>ভৰ</a:t>
            </a:r>
            <a:r>
              <a:rPr lang="en-IN" sz="2400" dirty="0" smtClean="0"/>
              <a:t>/</a:t>
            </a:r>
            <a:r>
              <a:rPr lang="en-IN" sz="2400" dirty="0" err="1" smtClean="0"/>
              <a:t>ভৰ</a:t>
            </a:r>
            <a:r>
              <a:rPr lang="en-IN" sz="2400" dirty="0" smtClean="0"/>
              <a:t>) ত </a:t>
            </a:r>
            <a:r>
              <a:rPr lang="en-IN" sz="2400" dirty="0" err="1" smtClean="0"/>
              <a:t>প্রকাশ</a:t>
            </a:r>
            <a:r>
              <a:rPr lang="en-IN" sz="2400" dirty="0" smtClean="0"/>
              <a:t> </a:t>
            </a:r>
            <a:r>
              <a:rPr lang="en-IN" sz="2400" dirty="0" err="1" smtClean="0"/>
              <a:t>কৰা।দিয়া</a:t>
            </a:r>
            <a:r>
              <a:rPr lang="en-IN" sz="2400" dirty="0" smtClean="0"/>
              <a:t> </a:t>
            </a:r>
            <a:r>
              <a:rPr lang="en-IN" sz="2400" dirty="0" err="1" smtClean="0"/>
              <a:t>আছে</a:t>
            </a:r>
            <a:r>
              <a:rPr lang="en-IN" sz="2400" dirty="0" smtClean="0"/>
              <a:t>, </a:t>
            </a:r>
            <a:r>
              <a:rPr lang="en-IN" sz="2400" dirty="0" err="1" smtClean="0"/>
              <a:t>দ্রৱৰ</a:t>
            </a:r>
            <a:r>
              <a:rPr lang="en-IN" sz="2400" dirty="0" smtClean="0"/>
              <a:t> </a:t>
            </a:r>
            <a:r>
              <a:rPr lang="en-IN" sz="2400" dirty="0" err="1" smtClean="0"/>
              <a:t>ঘনত্ব</a:t>
            </a:r>
            <a:r>
              <a:rPr lang="en-IN" sz="2400" dirty="0" smtClean="0"/>
              <a:t> = 0.75 g/</a:t>
            </a:r>
            <a:r>
              <a:rPr lang="en-IN" sz="2400" dirty="0" err="1" smtClean="0"/>
              <a:t>mL</a:t>
            </a:r>
            <a:endParaRPr lang="en-IN" sz="2400" dirty="0"/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2193925" y="2420938"/>
          <a:ext cx="4794250" cy="785812"/>
        </p:xfrm>
        <a:graphic>
          <a:graphicData uri="http://schemas.openxmlformats.org/presentationml/2006/ole">
            <p:oleObj spid="_x0000_s30724" name="Equation" r:id="rId3" imgW="2298600" imgH="419040" progId="Equation.3">
              <p:embed/>
            </p:oleObj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3028950" y="3716338"/>
          <a:ext cx="3125788" cy="1095375"/>
        </p:xfrm>
        <a:graphic>
          <a:graphicData uri="http://schemas.openxmlformats.org/presentationml/2006/ole">
            <p:oleObj spid="_x0000_s30725" name="Equation" r:id="rId4" imgW="1498320" imgH="583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Q </a:t>
            </a:r>
            <a:r>
              <a:rPr lang="en-IN" sz="2400" dirty="0" smtClean="0"/>
              <a:t>7</a:t>
            </a:r>
            <a:r>
              <a:rPr lang="en-IN" sz="2400" dirty="0" smtClean="0"/>
              <a:t>. Express 10%(Mass/Mass) into %(Mass/Volume). </a:t>
            </a:r>
            <a:r>
              <a:rPr lang="en-IN" sz="2400" dirty="0" smtClean="0"/>
              <a:t>Given, density of the solution is 0.985 g/</a:t>
            </a:r>
            <a:r>
              <a:rPr lang="en-IN" sz="2400" dirty="0" err="1" smtClean="0"/>
              <a:t>mL</a:t>
            </a:r>
            <a:endParaRPr lang="en-IN" sz="2400" dirty="0" smtClean="0"/>
          </a:p>
          <a:p>
            <a:endParaRPr lang="en-IN" sz="2400" dirty="0"/>
          </a:p>
          <a:p>
            <a:r>
              <a:rPr lang="en-IN" sz="2400" dirty="0"/>
              <a:t> </a:t>
            </a:r>
            <a:r>
              <a:rPr lang="en-IN" sz="2400" dirty="0" smtClean="0"/>
              <a:t>        10% </a:t>
            </a:r>
            <a:r>
              <a:rPr lang="en-IN" sz="2400" dirty="0" smtClean="0"/>
              <a:t>(</a:t>
            </a:r>
            <a:r>
              <a:rPr lang="en-IN" sz="2400" dirty="0" err="1" smtClean="0"/>
              <a:t>ভৰ</a:t>
            </a:r>
            <a:r>
              <a:rPr lang="en-IN" sz="2400" dirty="0" smtClean="0"/>
              <a:t>/</a:t>
            </a:r>
            <a:r>
              <a:rPr lang="en-IN" sz="2400" dirty="0" err="1" smtClean="0"/>
              <a:t>ভৰ</a:t>
            </a:r>
            <a:r>
              <a:rPr lang="en-IN" sz="2400" dirty="0" smtClean="0"/>
              <a:t>) </a:t>
            </a:r>
            <a:r>
              <a:rPr lang="en-IN" sz="2400" dirty="0" err="1" smtClean="0"/>
              <a:t>গাঢ়তাক</a:t>
            </a:r>
            <a:r>
              <a:rPr lang="en-IN" sz="2400" dirty="0" smtClean="0"/>
              <a:t> %(</a:t>
            </a:r>
            <a:r>
              <a:rPr lang="en-IN" sz="2400" dirty="0" err="1" smtClean="0"/>
              <a:t>ভৰ</a:t>
            </a:r>
            <a:r>
              <a:rPr lang="en-IN" sz="2400" dirty="0" smtClean="0"/>
              <a:t>/</a:t>
            </a:r>
            <a:r>
              <a:rPr lang="en-IN" sz="2400" dirty="0" err="1" smtClean="0"/>
              <a:t>আয়তন</a:t>
            </a:r>
            <a:r>
              <a:rPr lang="en-IN" sz="2400" dirty="0" smtClean="0"/>
              <a:t>) ত </a:t>
            </a:r>
            <a:r>
              <a:rPr lang="en-IN" sz="2400" dirty="0" err="1" smtClean="0"/>
              <a:t>প্রকাশ</a:t>
            </a:r>
            <a:r>
              <a:rPr lang="en-IN" sz="2400" dirty="0" smtClean="0"/>
              <a:t> </a:t>
            </a:r>
            <a:r>
              <a:rPr lang="en-IN" sz="2400" dirty="0" err="1" smtClean="0"/>
              <a:t>কৰা।দিয়া</a:t>
            </a:r>
            <a:r>
              <a:rPr lang="en-IN" sz="2400" dirty="0" smtClean="0"/>
              <a:t> </a:t>
            </a:r>
            <a:r>
              <a:rPr lang="en-IN" sz="2400" dirty="0" err="1" smtClean="0"/>
              <a:t>আছে</a:t>
            </a:r>
            <a:r>
              <a:rPr lang="en-IN" sz="2400" dirty="0" smtClean="0"/>
              <a:t>, </a:t>
            </a:r>
            <a:r>
              <a:rPr lang="en-IN" sz="2400" dirty="0" err="1" smtClean="0"/>
              <a:t>দ্রৱৰ</a:t>
            </a:r>
            <a:r>
              <a:rPr lang="en-IN" sz="2400" dirty="0" smtClean="0"/>
              <a:t> </a:t>
            </a:r>
            <a:r>
              <a:rPr lang="en-IN" sz="2400" dirty="0" err="1" smtClean="0"/>
              <a:t>ঘনত্ব</a:t>
            </a:r>
            <a:r>
              <a:rPr lang="en-IN" sz="2400" dirty="0" smtClean="0"/>
              <a:t> = 0.985 g/</a:t>
            </a:r>
            <a:r>
              <a:rPr lang="en-IN" sz="2400" dirty="0" err="1" smtClean="0"/>
              <a:t>mL</a:t>
            </a:r>
            <a:endParaRPr lang="en-IN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971601" y="2622550"/>
          <a:ext cx="6819850" cy="381000"/>
        </p:xfrm>
        <a:graphic>
          <a:graphicData uri="http://schemas.openxmlformats.org/presentationml/2006/ole">
            <p:oleObj spid="_x0000_s31746" name="Equation" r:id="rId3" imgW="3492360" imgH="203040" progId="Equation.3">
              <p:embed/>
            </p:oleObj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1979712" y="3408040"/>
          <a:ext cx="4686300" cy="381000"/>
        </p:xfrm>
        <a:graphic>
          <a:graphicData uri="http://schemas.openxmlformats.org/presentationml/2006/ole">
            <p:oleObj spid="_x0000_s31749" name="Equation" r:id="rId4" imgW="24001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750</Words>
  <Application>Microsoft Office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Ratul Ch. Borpuja</dc:creator>
  <cp:lastModifiedBy>Ratul Ch. Borpuja</cp:lastModifiedBy>
  <cp:revision>50</cp:revision>
  <dcterms:created xsi:type="dcterms:W3CDTF">2021-05-26T03:09:53Z</dcterms:created>
  <dcterms:modified xsi:type="dcterms:W3CDTF">2021-05-31T06:19:43Z</dcterms:modified>
</cp:coreProperties>
</file>