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25B4-9610-4C69-8661-13822C7D8AE2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E039-3FAB-4D8C-B8B8-B2F06F28A99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0"/>
            <a:ext cx="806489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u="sng" dirty="0" smtClean="0"/>
              <a:t>Unit-2</a:t>
            </a:r>
          </a:p>
          <a:p>
            <a:pPr algn="ctr"/>
            <a:r>
              <a:rPr lang="en-IN" sz="4000" u="sng" dirty="0" smtClean="0"/>
              <a:t>Solutions (</a:t>
            </a:r>
            <a:r>
              <a:rPr lang="en-IN" sz="4000" u="sng" dirty="0" err="1" smtClean="0"/>
              <a:t>দ্রৱ</a:t>
            </a:r>
            <a:r>
              <a:rPr lang="en-IN" sz="4000" u="sng" dirty="0" smtClean="0"/>
              <a:t>)</a:t>
            </a:r>
          </a:p>
          <a:p>
            <a:pPr algn="ctr"/>
            <a:endParaRPr lang="en-IN" sz="4000" dirty="0"/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IN" sz="2400" dirty="0" smtClean="0"/>
              <a:t>Definition of Solutions (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ধাৰণা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IN" sz="2400" dirty="0" smtClean="0"/>
              <a:t>Types of Solutions (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প্রকাৰ</a:t>
            </a:r>
            <a:r>
              <a:rPr lang="en-IN" sz="2400" dirty="0" smtClean="0"/>
              <a:t>)</a:t>
            </a:r>
            <a:endParaRPr lang="en-IN" sz="2400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IN" sz="2400" dirty="0" smtClean="0"/>
              <a:t>Strength of Solutions (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গাঢ়তা</a:t>
            </a:r>
            <a:r>
              <a:rPr lang="en-IN" sz="2400" dirty="0" smtClean="0"/>
              <a:t>)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IN" sz="2400" dirty="0" smtClean="0"/>
              <a:t>Solubility of Solids in Liquids (</a:t>
            </a:r>
            <a:r>
              <a:rPr lang="en-IN" sz="2400" dirty="0" err="1" smtClean="0"/>
              <a:t>তৰলত</a:t>
            </a:r>
            <a:r>
              <a:rPr lang="en-IN" sz="2400" dirty="0" smtClean="0"/>
              <a:t> </a:t>
            </a:r>
            <a:r>
              <a:rPr lang="en-IN" sz="2400" dirty="0" err="1" smtClean="0"/>
              <a:t>গোটা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দ্রাৱ্যতা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en-IN" sz="2400" dirty="0" smtClean="0"/>
              <a:t> Solubility of Gases in Liquids (</a:t>
            </a:r>
            <a:r>
              <a:rPr lang="en-IN" sz="2400" dirty="0" err="1" smtClean="0"/>
              <a:t>তৰলত</a:t>
            </a:r>
            <a:r>
              <a:rPr lang="en-IN" sz="2400" dirty="0" smtClean="0"/>
              <a:t> </a:t>
            </a:r>
            <a:r>
              <a:rPr lang="en-IN" sz="2400" dirty="0" err="1" smtClean="0"/>
              <a:t>গেছীয়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দ্রাৱ্যতা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en-IN" sz="2400" dirty="0"/>
              <a:t> </a:t>
            </a:r>
            <a:r>
              <a:rPr lang="en-IN" sz="2400" dirty="0" smtClean="0"/>
              <a:t>Solubility of Liquids in liquids (</a:t>
            </a:r>
            <a:r>
              <a:rPr lang="en-IN" sz="2400" dirty="0" err="1" smtClean="0"/>
              <a:t>তৰলত</a:t>
            </a:r>
            <a:r>
              <a:rPr lang="en-IN" sz="2400" dirty="0" smtClean="0"/>
              <a:t> </a:t>
            </a:r>
            <a:r>
              <a:rPr lang="en-IN" sz="2400" dirty="0" err="1" smtClean="0"/>
              <a:t>তৰল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দ্রাৱ্যতা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en-IN" sz="2400" dirty="0"/>
              <a:t> </a:t>
            </a:r>
            <a:r>
              <a:rPr lang="en-IN" sz="2400" dirty="0" err="1" smtClean="0"/>
              <a:t>Colligative</a:t>
            </a:r>
            <a:r>
              <a:rPr lang="en-IN" sz="2400" dirty="0" smtClean="0"/>
              <a:t> Properties (</a:t>
            </a:r>
            <a:r>
              <a:rPr lang="en-IN" sz="2400" dirty="0" err="1" smtClean="0"/>
              <a:t>সংখ্যাগত</a:t>
            </a:r>
            <a:r>
              <a:rPr lang="en-IN" sz="2400" dirty="0" smtClean="0"/>
              <a:t> </a:t>
            </a:r>
            <a:r>
              <a:rPr lang="en-IN" sz="2400" dirty="0" err="1" smtClean="0"/>
              <a:t>ধৰ্ম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en-IN" sz="2400" dirty="0" err="1" smtClean="0"/>
              <a:t>Van’t</a:t>
            </a:r>
            <a:r>
              <a:rPr lang="en-IN" sz="2400" dirty="0" smtClean="0"/>
              <a:t> Hoff Factor (</a:t>
            </a:r>
            <a:r>
              <a:rPr lang="en-IN" sz="2400" dirty="0" err="1" smtClean="0"/>
              <a:t>ভাণ্ট-হফৰ</a:t>
            </a:r>
            <a:r>
              <a:rPr lang="en-IN" sz="2400" dirty="0" smtClean="0"/>
              <a:t> </a:t>
            </a:r>
            <a:r>
              <a:rPr lang="en-IN" sz="2400" dirty="0" err="1" smtClean="0"/>
              <a:t>গুণক</a:t>
            </a:r>
            <a:r>
              <a:rPr lang="en-IN" sz="2400" dirty="0" smtClean="0"/>
              <a:t>) </a:t>
            </a:r>
            <a:endParaRPr lang="en-IN" sz="2400" dirty="0" smtClean="0"/>
          </a:p>
          <a:p>
            <a:pPr marL="457200" indent="-457200" algn="just">
              <a:buFontTx/>
              <a:buAutoNum type="arabicPeriod"/>
            </a:pPr>
            <a:endParaRPr lang="en-IN" sz="2400" dirty="0" smtClean="0"/>
          </a:p>
          <a:p>
            <a:pPr marL="457200" indent="-457200" algn="just">
              <a:buAutoNum type="arabicPeriod"/>
            </a:pPr>
            <a:endParaRPr lang="en-IN" sz="2400" dirty="0" smtClean="0"/>
          </a:p>
          <a:p>
            <a:pPr marL="457200" indent="-457200" algn="just"/>
            <a:r>
              <a:rPr lang="en-IN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188640"/>
          <a:ext cx="8424935" cy="611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3369974"/>
              </a:tblGrid>
              <a:tr h="611268">
                <a:tc>
                  <a:txBody>
                    <a:bodyPr/>
                    <a:lstStyle/>
                    <a:p>
                      <a:r>
                        <a:rPr lang="en-IN" dirty="0" smtClean="0"/>
                        <a:t>Class (</a:t>
                      </a:r>
                      <a:r>
                        <a:rPr lang="en-IN" dirty="0" err="1" smtClean="0"/>
                        <a:t>শ্রেণী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Solute (</a:t>
                      </a:r>
                      <a:r>
                        <a:rPr lang="en-IN" dirty="0" err="1" smtClean="0"/>
                        <a:t>দ্রাৱ্য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Solvent (</a:t>
                      </a:r>
                      <a:r>
                        <a:rPr lang="en-IN" dirty="0" err="1" smtClean="0"/>
                        <a:t>দ্রাৱক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Example (</a:t>
                      </a:r>
                      <a:r>
                        <a:rPr lang="en-IN" dirty="0" err="1" smtClean="0"/>
                        <a:t>উদাহৰণ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rowSpan="3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Solid Solution </a:t>
                      </a:r>
                    </a:p>
                    <a:p>
                      <a:pPr algn="ctr"/>
                      <a:r>
                        <a:rPr lang="en-IN" dirty="0" smtClean="0"/>
                        <a:t>( </a:t>
                      </a:r>
                      <a:r>
                        <a:rPr lang="en-IN" dirty="0" err="1" smtClean="0"/>
                        <a:t>গোটা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দ্রৱ</a:t>
                      </a:r>
                      <a:r>
                        <a:rPr lang="en-IN" dirty="0" smtClean="0"/>
                        <a:t> )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Ag+Hg</a:t>
                      </a:r>
                      <a:r>
                        <a:rPr lang="en-IN" dirty="0" smtClean="0"/>
                        <a:t> alloy 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Hg in Na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</a:t>
                      </a:r>
                      <a:r>
                        <a:rPr lang="en-IN" baseline="-25000" dirty="0" smtClean="0"/>
                        <a:t>2</a:t>
                      </a:r>
                      <a:r>
                        <a:rPr lang="en-IN" dirty="0" smtClean="0"/>
                        <a:t> in Pd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rowSpan="3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Liquid Solution </a:t>
                      </a:r>
                    </a:p>
                    <a:p>
                      <a:pPr algn="ctr"/>
                      <a:r>
                        <a:rPr lang="en-IN" dirty="0" smtClean="0"/>
                        <a:t>( </a:t>
                      </a:r>
                      <a:r>
                        <a:rPr lang="en-IN" dirty="0" err="1" smtClean="0"/>
                        <a:t>জুলীয়া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দ্রৱ</a:t>
                      </a:r>
                      <a:r>
                        <a:rPr lang="en-IN" dirty="0" smtClean="0"/>
                        <a:t>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Glucose in Water, Salt</a:t>
                      </a:r>
                      <a:r>
                        <a:rPr lang="en-IN" baseline="0" dirty="0" smtClean="0"/>
                        <a:t> in Water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Milk-Water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</a:t>
                      </a:r>
                      <a:r>
                        <a:rPr lang="en-IN" baseline="-25000" dirty="0" smtClean="0"/>
                        <a:t>2</a:t>
                      </a:r>
                      <a:r>
                        <a:rPr lang="en-IN" dirty="0" smtClean="0"/>
                        <a:t> in water,</a:t>
                      </a:r>
                      <a:r>
                        <a:rPr lang="en-IN" baseline="0" dirty="0" smtClean="0"/>
                        <a:t> CO</a:t>
                      </a:r>
                      <a:r>
                        <a:rPr lang="en-IN" baseline="-25000" dirty="0" smtClean="0"/>
                        <a:t>2</a:t>
                      </a:r>
                      <a:r>
                        <a:rPr lang="en-IN" baseline="0" dirty="0" smtClean="0"/>
                        <a:t> in Water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rowSpan="3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Gaseous Solution </a:t>
                      </a:r>
                    </a:p>
                    <a:p>
                      <a:pPr algn="ctr"/>
                      <a:r>
                        <a:rPr lang="en-IN" dirty="0" smtClean="0"/>
                        <a:t>( </a:t>
                      </a:r>
                      <a:r>
                        <a:rPr lang="en-IN" dirty="0" err="1" smtClean="0"/>
                        <a:t>গেছীয়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দ্রৱ</a:t>
                      </a:r>
                      <a:r>
                        <a:rPr lang="en-IN" dirty="0" smtClean="0"/>
                        <a:t>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Solid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Carbon in Air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Liquid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Water Vapour</a:t>
                      </a:r>
                      <a:endParaRPr lang="en-IN" dirty="0"/>
                    </a:p>
                  </a:txBody>
                  <a:tcPr/>
                </a:tc>
              </a:tr>
              <a:tr h="61126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Air,  CO</a:t>
                      </a:r>
                      <a:r>
                        <a:rPr lang="en-IN" baseline="-25000" dirty="0" smtClean="0"/>
                        <a:t>2</a:t>
                      </a:r>
                      <a:r>
                        <a:rPr lang="en-IN" dirty="0" smtClean="0"/>
                        <a:t> in N</a:t>
                      </a:r>
                      <a:r>
                        <a:rPr lang="en-IN" baseline="-25000" dirty="0" smtClean="0"/>
                        <a:t>2</a:t>
                      </a:r>
                      <a:endParaRPr lang="en-IN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IN" sz="3600" dirty="0" smtClean="0"/>
              <a:t>Definition of Solutions (</a:t>
            </a:r>
            <a:r>
              <a:rPr lang="en-IN" sz="3600" dirty="0" err="1" smtClean="0"/>
              <a:t>দ্রৱৰ</a:t>
            </a:r>
            <a:r>
              <a:rPr lang="en-IN" sz="3600" dirty="0" smtClean="0"/>
              <a:t> </a:t>
            </a:r>
            <a:r>
              <a:rPr lang="en-IN" sz="3600" dirty="0" err="1" smtClean="0"/>
              <a:t>ধাৰণা</a:t>
            </a:r>
            <a:r>
              <a:rPr lang="en-IN" sz="3600" dirty="0" smtClean="0"/>
              <a:t>)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IN" sz="2400" dirty="0" smtClean="0"/>
              <a:t>If we mix one substance with another, then, we get mixture of two types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IN" sz="2400" dirty="0" smtClean="0"/>
              <a:t>(</a:t>
            </a:r>
            <a:r>
              <a:rPr lang="en-IN" sz="2400" dirty="0" err="1" smtClean="0"/>
              <a:t>এটা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</a:t>
            </a:r>
            <a:r>
              <a:rPr lang="en-IN" sz="2400" dirty="0" smtClean="0"/>
              <a:t> </a:t>
            </a:r>
            <a:r>
              <a:rPr lang="en-IN" sz="2400" dirty="0" err="1" smtClean="0"/>
              <a:t>আন</a:t>
            </a:r>
            <a:r>
              <a:rPr lang="en-IN" sz="2400" dirty="0" smtClean="0"/>
              <a:t> </a:t>
            </a:r>
            <a:r>
              <a:rPr lang="en-IN" sz="2400" dirty="0" err="1" smtClean="0"/>
              <a:t>এটা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/>
              <a:t> </a:t>
            </a:r>
            <a:r>
              <a:rPr lang="en-IN" sz="2400" dirty="0" err="1" smtClean="0"/>
              <a:t>লগত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মিহলি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কৰিলে</a:t>
            </a:r>
            <a:r>
              <a:rPr lang="en-IN" sz="2400" dirty="0" smtClean="0"/>
              <a:t> </a:t>
            </a:r>
            <a:r>
              <a:rPr lang="en-IN" sz="2400" dirty="0" err="1" smtClean="0"/>
              <a:t>দুই</a:t>
            </a:r>
            <a:r>
              <a:rPr lang="en-IN" sz="2400" dirty="0" smtClean="0"/>
              <a:t> </a:t>
            </a:r>
            <a:r>
              <a:rPr lang="en-IN" sz="2400" dirty="0" err="1" smtClean="0"/>
              <a:t>ধৰণৰ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মিশ্রণ</a:t>
            </a:r>
            <a:r>
              <a:rPr lang="en-IN" sz="2400" dirty="0" smtClean="0"/>
              <a:t> </a:t>
            </a:r>
            <a:r>
              <a:rPr lang="en-IN" sz="2400" dirty="0" err="1" smtClean="0"/>
              <a:t>পোৱা</a:t>
            </a:r>
            <a:r>
              <a:rPr lang="en-IN" sz="2400" dirty="0" smtClean="0"/>
              <a:t> </a:t>
            </a:r>
            <a:r>
              <a:rPr lang="en-IN" sz="2400" dirty="0" err="1" smtClean="0"/>
              <a:t>যাব</a:t>
            </a:r>
            <a:endParaRPr lang="en-IN" sz="2400" dirty="0" smtClean="0"/>
          </a:p>
          <a:p>
            <a:pPr marL="457200" indent="-457200" algn="just">
              <a:lnSpc>
                <a:spcPct val="150000"/>
              </a:lnSpc>
            </a:pPr>
            <a:endParaRPr lang="en-IN" sz="2400" dirty="0"/>
          </a:p>
          <a:p>
            <a:pPr marL="457200" indent="-457200" algn="just">
              <a:lnSpc>
                <a:spcPct val="150000"/>
              </a:lnSpc>
              <a:buAutoNum type="arabicParenBoth"/>
            </a:pPr>
            <a:r>
              <a:rPr lang="en-IN" sz="2400" dirty="0" smtClean="0"/>
              <a:t>Homogenous Mixture (</a:t>
            </a:r>
            <a:r>
              <a:rPr lang="en-IN" sz="2400" dirty="0" err="1" smtClean="0"/>
              <a:t>সমসত্ব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মিশ্র</a:t>
            </a:r>
            <a:r>
              <a:rPr lang="en-IN" sz="24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AutoNum type="arabicParenBoth"/>
            </a:pPr>
            <a:endParaRPr lang="en-IN" sz="2400" dirty="0"/>
          </a:p>
          <a:p>
            <a:pPr marL="457200" indent="-457200" algn="just">
              <a:lnSpc>
                <a:spcPct val="150000"/>
              </a:lnSpc>
              <a:buAutoNum type="arabicParenBoth"/>
            </a:pPr>
            <a:r>
              <a:rPr lang="en-IN" sz="2400" dirty="0" smtClean="0"/>
              <a:t> Heterogeneous Mixture </a:t>
            </a:r>
            <a:r>
              <a:rPr lang="en-IN" sz="2400" dirty="0" smtClean="0"/>
              <a:t>(</a:t>
            </a:r>
            <a:r>
              <a:rPr lang="en-IN" sz="2400" dirty="0" err="1" smtClean="0"/>
              <a:t>অসমসত্ব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মিশ্র</a:t>
            </a:r>
            <a:r>
              <a:rPr lang="en-IN" sz="2400" dirty="0" smtClean="0"/>
              <a:t>)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57843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Definition: The homogenous Mixture of Two or more substances is called Solutions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sz="2400" dirty="0" err="1" smtClean="0"/>
              <a:t>দুটা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বা</a:t>
            </a:r>
            <a:r>
              <a:rPr lang="en-IN" sz="2400" dirty="0" smtClean="0"/>
              <a:t> </a:t>
            </a:r>
            <a:r>
              <a:rPr lang="en-IN" sz="2400" dirty="0" err="1" smtClean="0"/>
              <a:t>তাতোধিক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 smtClean="0"/>
              <a:t> </a:t>
            </a:r>
            <a:r>
              <a:rPr lang="en-IN" sz="2400" dirty="0" err="1" smtClean="0"/>
              <a:t>সমসত্ব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মিশ্রণক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কোৱা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হয়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28498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Binary Solutions (</a:t>
            </a:r>
            <a:r>
              <a:rPr lang="en-IN" sz="2400" dirty="0" err="1" smtClean="0"/>
              <a:t>দ্বৈত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)</a:t>
            </a:r>
          </a:p>
          <a:p>
            <a:endParaRPr lang="en-IN" sz="2400" dirty="0"/>
          </a:p>
          <a:p>
            <a:r>
              <a:rPr lang="en-IN" sz="2400" dirty="0" smtClean="0"/>
              <a:t>The homogenous Mixture of Two substances is called Binary Solutions.</a:t>
            </a:r>
          </a:p>
          <a:p>
            <a:endParaRPr lang="en-IN" sz="2400" dirty="0"/>
          </a:p>
          <a:p>
            <a:r>
              <a:rPr lang="en-IN" sz="2400" dirty="0" err="1" smtClean="0"/>
              <a:t>দুটা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পদাৰ্থৰ</a:t>
            </a:r>
            <a:r>
              <a:rPr lang="en-IN" sz="2400" dirty="0" smtClean="0"/>
              <a:t> </a:t>
            </a:r>
            <a:r>
              <a:rPr lang="en-IN" sz="2400" dirty="0" err="1" smtClean="0"/>
              <a:t>সমসত্ব</a:t>
            </a:r>
            <a:r>
              <a:rPr lang="en-IN" sz="2400" dirty="0" smtClean="0"/>
              <a:t> </a:t>
            </a:r>
            <a:r>
              <a:rPr lang="en-IN" sz="2400" dirty="0" err="1" smtClean="0"/>
              <a:t>মিশ্রণক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দ্বৈত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কোৱা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হয়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86991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The component which has the larger amount in the solutions is called solvent</a:t>
            </a:r>
          </a:p>
          <a:p>
            <a:endParaRPr lang="en-IN" sz="2400" dirty="0" smtClean="0"/>
          </a:p>
          <a:p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এটাত</a:t>
            </a:r>
            <a:r>
              <a:rPr lang="en-IN" sz="2400" dirty="0" smtClean="0"/>
              <a:t> </a:t>
            </a:r>
            <a:r>
              <a:rPr lang="en-IN" sz="2400" dirty="0" err="1" smtClean="0"/>
              <a:t>যিটো</a:t>
            </a:r>
            <a:r>
              <a:rPr lang="en-IN" sz="2400" dirty="0" smtClean="0"/>
              <a:t> </a:t>
            </a:r>
            <a:r>
              <a:rPr lang="en-IN" sz="2400" dirty="0" err="1" smtClean="0"/>
              <a:t>উপাদানৰ</a:t>
            </a:r>
            <a:r>
              <a:rPr lang="en-IN" sz="2400" dirty="0" smtClean="0"/>
              <a:t> </a:t>
            </a:r>
            <a:r>
              <a:rPr lang="en-IN" sz="2400" dirty="0" err="1" smtClean="0"/>
              <a:t>পৰিমাণ</a:t>
            </a:r>
            <a:r>
              <a:rPr lang="en-IN" sz="2400" dirty="0" smtClean="0"/>
              <a:t> </a:t>
            </a:r>
            <a:r>
              <a:rPr lang="en-IN" sz="2400" dirty="0" err="1" smtClean="0"/>
              <a:t>বেছি</a:t>
            </a:r>
            <a:r>
              <a:rPr lang="en-IN" sz="2400" dirty="0" smtClean="0"/>
              <a:t> </a:t>
            </a:r>
            <a:r>
              <a:rPr lang="en-IN" sz="2400" dirty="0" err="1" smtClean="0"/>
              <a:t>তাকেই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</a:t>
            </a:r>
            <a:r>
              <a:rPr lang="en-IN" sz="2400" dirty="0" smtClean="0"/>
              <a:t> </a:t>
            </a:r>
            <a:r>
              <a:rPr lang="en-IN" sz="2400" dirty="0" err="1" smtClean="0"/>
              <a:t>বোলে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The component which has the smaller amount in the solutions is called solute.</a:t>
            </a:r>
          </a:p>
          <a:p>
            <a:endParaRPr lang="en-IN" sz="2400" dirty="0" smtClean="0"/>
          </a:p>
          <a:p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এটাত</a:t>
            </a:r>
            <a:r>
              <a:rPr lang="en-IN" sz="2400" dirty="0" smtClean="0"/>
              <a:t> </a:t>
            </a:r>
            <a:r>
              <a:rPr lang="en-IN" sz="2400" dirty="0" err="1" smtClean="0"/>
              <a:t>যিটো</a:t>
            </a:r>
            <a:r>
              <a:rPr lang="en-IN" sz="2400" dirty="0" smtClean="0"/>
              <a:t> </a:t>
            </a:r>
            <a:r>
              <a:rPr lang="en-IN" sz="2400" dirty="0" err="1" smtClean="0"/>
              <a:t>উপাদানৰ</a:t>
            </a:r>
            <a:r>
              <a:rPr lang="en-IN" sz="2400" dirty="0" smtClean="0"/>
              <a:t> </a:t>
            </a:r>
            <a:r>
              <a:rPr lang="en-IN" sz="2400" dirty="0" err="1" smtClean="0"/>
              <a:t>পৰিমাণ</a:t>
            </a:r>
            <a:r>
              <a:rPr lang="en-IN" sz="2400" dirty="0" smtClean="0"/>
              <a:t>  </a:t>
            </a:r>
            <a:r>
              <a:rPr lang="en-IN" sz="2400" dirty="0" err="1" smtClean="0"/>
              <a:t>কম</a:t>
            </a:r>
            <a:r>
              <a:rPr lang="en-IN" sz="2400" dirty="0" smtClean="0"/>
              <a:t> </a:t>
            </a:r>
            <a:r>
              <a:rPr lang="en-IN" sz="2400" dirty="0" err="1" smtClean="0"/>
              <a:t>তাকেই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বোলে</a:t>
            </a:r>
            <a:endParaRPr lang="en-IN" sz="24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7001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10 g Sugar + 90 g Water</a:t>
            </a:r>
            <a:endParaRPr lang="en-IN" sz="4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91680" y="1412776"/>
            <a:ext cx="216024" cy="1296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48064" y="3573016"/>
            <a:ext cx="288032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536" y="836712"/>
            <a:ext cx="28803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Solute (</a:t>
            </a:r>
            <a:r>
              <a:rPr lang="en-IN" sz="2800" dirty="0" err="1" smtClean="0"/>
              <a:t>দ্রাৱ্য</a:t>
            </a:r>
            <a:r>
              <a:rPr lang="en-IN" sz="2800" dirty="0" smtClean="0"/>
              <a:t>)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509120"/>
            <a:ext cx="28803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Solvent (</a:t>
            </a:r>
            <a:r>
              <a:rPr lang="en-IN" sz="2800" dirty="0" err="1" smtClean="0"/>
              <a:t>দ্রাৱ্ক</a:t>
            </a:r>
            <a:r>
              <a:rPr lang="en-IN" sz="2800" dirty="0" smtClean="0"/>
              <a:t>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8567" y="2924944"/>
            <a:ext cx="5596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400" dirty="0"/>
              <a:t>9</a:t>
            </a:r>
            <a:r>
              <a:rPr lang="en-IN" sz="4400" dirty="0" smtClean="0"/>
              <a:t>0 g Sugar + 10 g Water</a:t>
            </a:r>
            <a:endParaRPr lang="en-IN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4797152"/>
            <a:ext cx="28803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Solute (</a:t>
            </a:r>
            <a:r>
              <a:rPr lang="en-IN" sz="2800" dirty="0" err="1" smtClean="0"/>
              <a:t>দ্রাৱ্য</a:t>
            </a:r>
            <a:r>
              <a:rPr lang="en-IN" sz="2800" dirty="0" smtClean="0"/>
              <a:t>)</a:t>
            </a:r>
            <a:endParaRPr lang="en-IN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23728" y="1609636"/>
            <a:ext cx="216024" cy="1296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1052736"/>
            <a:ext cx="28803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Solvent (</a:t>
            </a:r>
            <a:r>
              <a:rPr lang="en-IN" sz="2800" dirty="0" err="1" smtClean="0"/>
              <a:t>দ্রাৱ্ক</a:t>
            </a:r>
            <a:r>
              <a:rPr lang="en-IN" sz="2800" dirty="0" smtClean="0"/>
              <a:t>)</a:t>
            </a:r>
            <a:endParaRPr lang="en-IN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80112" y="3769876"/>
            <a:ext cx="288032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8567" y="2924944"/>
            <a:ext cx="5596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400" dirty="0" smtClean="0"/>
              <a:t>50 g Sugar + 50 g Water</a:t>
            </a:r>
            <a:endParaRPr lang="en-IN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08720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/>
              <a:t>We can consider any component as solvent or solute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27981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Solution = Solvent + Solute </a:t>
            </a:r>
          </a:p>
          <a:p>
            <a:pPr algn="ctr"/>
            <a:endParaRPr lang="en-IN" sz="3600" dirty="0"/>
          </a:p>
          <a:p>
            <a:pPr algn="ctr"/>
            <a:r>
              <a:rPr lang="en-IN" sz="3600" dirty="0" err="1" smtClean="0"/>
              <a:t>দ্রৱ</a:t>
            </a:r>
            <a:r>
              <a:rPr lang="en-IN" sz="3600" dirty="0" smtClean="0"/>
              <a:t>  =  </a:t>
            </a:r>
            <a:r>
              <a:rPr lang="en-IN" sz="3600" dirty="0" err="1" smtClean="0"/>
              <a:t>দ্রাৱক</a:t>
            </a:r>
            <a:r>
              <a:rPr lang="en-IN" sz="3600" dirty="0" smtClean="0"/>
              <a:t>   +   </a:t>
            </a:r>
            <a:r>
              <a:rPr lang="en-IN" sz="3600" dirty="0" err="1" smtClean="0"/>
              <a:t>দ্রাৱ্য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Types of Solutions (</a:t>
            </a:r>
            <a:r>
              <a:rPr lang="en-IN" sz="3600" dirty="0" err="1" smtClean="0"/>
              <a:t>দ্রৱৰ</a:t>
            </a:r>
            <a:r>
              <a:rPr lang="en-IN" sz="3600" dirty="0" smtClean="0"/>
              <a:t> </a:t>
            </a:r>
            <a:r>
              <a:rPr lang="en-IN" sz="3600" dirty="0" err="1" smtClean="0"/>
              <a:t>প্রকাৰ</a:t>
            </a:r>
            <a:r>
              <a:rPr lang="en-IN" sz="3600" dirty="0" smtClean="0"/>
              <a:t>)</a:t>
            </a:r>
            <a:endParaRPr lang="en-IN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0278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3600" dirty="0" smtClean="0"/>
              <a:t> Solid Solutions (</a:t>
            </a:r>
            <a:r>
              <a:rPr lang="en-IN" sz="3600" dirty="0" err="1" smtClean="0"/>
              <a:t>গোটা</a:t>
            </a:r>
            <a:r>
              <a:rPr lang="en-IN" sz="3600" dirty="0" smtClean="0"/>
              <a:t> </a:t>
            </a:r>
            <a:r>
              <a:rPr lang="en-IN" sz="3600" dirty="0" err="1" smtClean="0"/>
              <a:t>দ্রৱ</a:t>
            </a:r>
            <a:r>
              <a:rPr lang="en-IN" sz="3600" dirty="0" smtClean="0"/>
              <a:t>): </a:t>
            </a:r>
          </a:p>
          <a:p>
            <a:pPr marL="342900" indent="-342900"/>
            <a:r>
              <a:rPr lang="en-IN" sz="3600" dirty="0"/>
              <a:t> </a:t>
            </a:r>
            <a:r>
              <a:rPr lang="en-IN" sz="3600" dirty="0" smtClean="0"/>
              <a:t>   </a:t>
            </a:r>
            <a:r>
              <a:rPr lang="en-IN" sz="2400" dirty="0" smtClean="0"/>
              <a:t>Solvent is in solid state (</a:t>
            </a:r>
            <a:r>
              <a:rPr lang="en-IN" sz="2400" dirty="0" err="1" smtClean="0"/>
              <a:t>দ্রাৱক</a:t>
            </a:r>
            <a:r>
              <a:rPr lang="en-IN" sz="2400" dirty="0" smtClean="0"/>
              <a:t> </a:t>
            </a:r>
            <a:r>
              <a:rPr lang="en-IN" sz="2400" dirty="0" err="1" smtClean="0"/>
              <a:t>গোটা</a:t>
            </a:r>
            <a:r>
              <a:rPr lang="en-IN" sz="2400" dirty="0" smtClean="0"/>
              <a:t> </a:t>
            </a:r>
            <a:r>
              <a:rPr lang="en-IN" sz="2400" dirty="0" err="1" smtClean="0"/>
              <a:t>অৱস্থা</a:t>
            </a:r>
            <a:r>
              <a:rPr lang="en-IN" sz="2400" dirty="0" smtClean="0"/>
              <a:t> </a:t>
            </a:r>
            <a:r>
              <a:rPr lang="en-IN" sz="2400" dirty="0" err="1" smtClean="0"/>
              <a:t>থাকে</a:t>
            </a:r>
            <a:r>
              <a:rPr lang="en-IN" sz="2400" dirty="0" smtClean="0"/>
              <a:t>)</a:t>
            </a:r>
          </a:p>
          <a:p>
            <a:pPr marL="342900" indent="-342900">
              <a:buAutoNum type="arabicPeriod"/>
            </a:pPr>
            <a:endParaRPr lang="en-IN" sz="3600" dirty="0"/>
          </a:p>
          <a:p>
            <a:pPr marL="742950" indent="-742950">
              <a:buFont typeface="+mj-lt"/>
              <a:buAutoNum type="arabicPeriod" startAt="2"/>
            </a:pPr>
            <a:r>
              <a:rPr lang="en-IN" sz="3600" dirty="0" smtClean="0"/>
              <a:t> Liquid Solutions (</a:t>
            </a:r>
            <a:r>
              <a:rPr lang="en-IN" sz="3600" dirty="0" err="1" smtClean="0"/>
              <a:t>জুলীয়া</a:t>
            </a:r>
            <a:r>
              <a:rPr lang="en-IN" sz="3600" dirty="0" smtClean="0"/>
              <a:t> </a:t>
            </a:r>
            <a:r>
              <a:rPr lang="en-IN" sz="3600" dirty="0" err="1" smtClean="0"/>
              <a:t>দ্রৱ</a:t>
            </a:r>
            <a:r>
              <a:rPr lang="en-IN" sz="3600" dirty="0" smtClean="0"/>
              <a:t>): </a:t>
            </a:r>
          </a:p>
          <a:p>
            <a:pPr marL="342900" indent="-342900"/>
            <a:r>
              <a:rPr lang="en-IN" sz="3600" dirty="0"/>
              <a:t> </a:t>
            </a:r>
            <a:r>
              <a:rPr lang="en-IN" sz="3600" dirty="0" smtClean="0"/>
              <a:t>    </a:t>
            </a:r>
            <a:r>
              <a:rPr lang="en-IN" sz="2400" dirty="0" smtClean="0"/>
              <a:t>Solvent is in Liquid state (</a:t>
            </a:r>
            <a:r>
              <a:rPr lang="en-IN" sz="2400" dirty="0" err="1" smtClean="0"/>
              <a:t>দ্রাৱক</a:t>
            </a:r>
            <a:r>
              <a:rPr lang="en-IN" sz="2400" dirty="0" smtClean="0"/>
              <a:t> </a:t>
            </a:r>
            <a:r>
              <a:rPr lang="en-IN" sz="2400" dirty="0" err="1" smtClean="0"/>
              <a:t>জুলীয়া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অৱস্থা</a:t>
            </a:r>
            <a:r>
              <a:rPr lang="en-IN" sz="2400" dirty="0" smtClean="0"/>
              <a:t> </a:t>
            </a:r>
            <a:r>
              <a:rPr lang="en-IN" sz="2400" dirty="0" err="1" smtClean="0"/>
              <a:t>থাকে</a:t>
            </a:r>
            <a:r>
              <a:rPr lang="en-IN" sz="2400" dirty="0" smtClean="0"/>
              <a:t>)</a:t>
            </a:r>
            <a:endParaRPr lang="en-IN" sz="2400" dirty="0" smtClean="0"/>
          </a:p>
          <a:p>
            <a:pPr marL="342900" indent="-342900">
              <a:buAutoNum type="arabicPeriod"/>
            </a:pPr>
            <a:endParaRPr lang="en-IN" sz="3600" dirty="0"/>
          </a:p>
          <a:p>
            <a:pPr marL="742950" indent="-742950">
              <a:buFont typeface="+mj-lt"/>
              <a:buAutoNum type="arabicPeriod" startAt="3"/>
            </a:pPr>
            <a:r>
              <a:rPr lang="en-IN" sz="3600" dirty="0" smtClean="0"/>
              <a:t>Gaseous Solutions  (</a:t>
            </a:r>
            <a:r>
              <a:rPr lang="en-IN" sz="3600" dirty="0" err="1" smtClean="0"/>
              <a:t>গেছীয়</a:t>
            </a:r>
            <a:r>
              <a:rPr lang="en-IN" sz="3600" dirty="0" smtClean="0"/>
              <a:t> </a:t>
            </a:r>
            <a:r>
              <a:rPr lang="en-IN" sz="3600" dirty="0" err="1" smtClean="0"/>
              <a:t>দ্রৱ</a:t>
            </a:r>
            <a:r>
              <a:rPr lang="en-IN" sz="3600" dirty="0" smtClean="0"/>
              <a:t>): </a:t>
            </a:r>
          </a:p>
          <a:p>
            <a:pPr marL="342900" indent="-342900"/>
            <a:r>
              <a:rPr lang="en-IN" sz="3600" dirty="0"/>
              <a:t> </a:t>
            </a:r>
            <a:r>
              <a:rPr lang="en-IN" sz="3600" dirty="0" smtClean="0"/>
              <a:t>   </a:t>
            </a:r>
            <a:r>
              <a:rPr lang="en-IN" sz="2400" dirty="0" smtClean="0"/>
              <a:t>Solvent is in Gaseous state (</a:t>
            </a:r>
            <a:r>
              <a:rPr lang="en-IN" sz="2400" dirty="0" err="1" smtClean="0"/>
              <a:t>দ্রাৱক</a:t>
            </a:r>
            <a:r>
              <a:rPr lang="en-IN" sz="2400" dirty="0" smtClean="0"/>
              <a:t> </a:t>
            </a:r>
            <a:r>
              <a:rPr lang="en-IN" sz="2400" dirty="0" err="1" smtClean="0"/>
              <a:t>গেছীয়</a:t>
            </a:r>
            <a:r>
              <a:rPr lang="en-IN" sz="2400" dirty="0" smtClean="0"/>
              <a:t> </a:t>
            </a:r>
            <a:r>
              <a:rPr lang="en-IN" sz="2400" dirty="0" err="1" smtClean="0"/>
              <a:t>অৱস্থা</a:t>
            </a:r>
            <a:r>
              <a:rPr lang="en-IN" sz="2400" dirty="0" smtClean="0"/>
              <a:t> </a:t>
            </a:r>
            <a:r>
              <a:rPr lang="en-IN" sz="2400" dirty="0" err="1" smtClean="0"/>
              <a:t>থাকে</a:t>
            </a:r>
            <a:r>
              <a:rPr lang="en-IN" sz="2400" dirty="0" smtClean="0"/>
              <a:t>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429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Ch. Borpuja</dc:creator>
  <cp:lastModifiedBy>Ratul Ch. Borpuja</cp:lastModifiedBy>
  <cp:revision>17</cp:revision>
  <dcterms:created xsi:type="dcterms:W3CDTF">2021-05-21T02:04:33Z</dcterms:created>
  <dcterms:modified xsi:type="dcterms:W3CDTF">2021-05-21T05:13:23Z</dcterms:modified>
</cp:coreProperties>
</file>