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FAD1-3DDE-479A-9BF9-BC5C539B76BC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11DE-AA33-4B2F-BA69-00D7E5E15F4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443535"/>
            <a:ext cx="734481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4400" dirty="0" smtClean="0"/>
              <a:t>Mathematical Background</a:t>
            </a:r>
            <a:endParaRPr lang="en-IN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49228" y="692696"/>
          <a:ext cx="3078956" cy="1413291"/>
        </p:xfrm>
        <a:graphic>
          <a:graphicData uri="http://schemas.openxmlformats.org/presentationml/2006/ole">
            <p:oleObj spid="_x0000_s8194" name="Equation" r:id="rId3" imgW="1549080" imgH="7110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781300" y="3144838"/>
          <a:ext cx="3633788" cy="1312862"/>
        </p:xfrm>
        <a:graphic>
          <a:graphicData uri="http://schemas.openxmlformats.org/presentationml/2006/ole">
            <p:oleObj spid="_x0000_s8195" name="Equation" r:id="rId4" imgW="182880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339752" y="1004576"/>
          <a:ext cx="4464496" cy="4080608"/>
        </p:xfrm>
        <a:graphic>
          <a:graphicData uri="http://schemas.openxmlformats.org/presentationml/2006/ole">
            <p:oleObj spid="_x0000_s9218" name="Equation" r:id="rId3" imgW="1968480" imgH="2158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42" name="Equation" r:id="rId3" imgW="114120" imgH="21564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317875" y="620688"/>
          <a:ext cx="2506663" cy="912813"/>
        </p:xfrm>
        <a:graphic>
          <a:graphicData uri="http://schemas.openxmlformats.org/presentationml/2006/ole">
            <p:oleObj spid="_x0000_s10243" name="Equation" r:id="rId4" imgW="1104840" imgH="4824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63888" y="18448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Exact </a:t>
            </a:r>
            <a:r>
              <a:rPr lang="en-IN" dirty="0" err="1" smtClean="0"/>
              <a:t>Diffferential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3395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State Function</a:t>
            </a:r>
            <a:endParaRPr lang="en-IN" dirty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361481" y="3140968"/>
          <a:ext cx="2506663" cy="912812"/>
        </p:xfrm>
        <a:graphic>
          <a:graphicData uri="http://schemas.openxmlformats.org/presentationml/2006/ole">
            <p:oleObj spid="_x0000_s10244" name="Equation" r:id="rId5" imgW="1104840" imgH="4824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16288" y="4283804"/>
            <a:ext cx="215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Inexact </a:t>
            </a:r>
            <a:r>
              <a:rPr lang="en-IN" dirty="0" err="1" smtClean="0"/>
              <a:t>Diffferential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3860304" y="47878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Path Function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36583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State function depends on the initial and final state of the system and is independent on the path by which the final state is reached.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4902259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State function depends on the path by which the final state is reached.</a:t>
            </a:r>
            <a:endParaRPr lang="en-IN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302000" y="765175"/>
          <a:ext cx="2470150" cy="1152525"/>
        </p:xfrm>
        <a:graphic>
          <a:graphicData uri="http://schemas.openxmlformats.org/presentationml/2006/ole">
            <p:oleObj spid="_x0000_s11266" name="Equation" r:id="rId3" imgW="1079280" imgH="60948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298700" y="2133600"/>
          <a:ext cx="4478338" cy="1295400"/>
        </p:xfrm>
        <a:graphic>
          <a:graphicData uri="http://schemas.openxmlformats.org/presentationml/2006/ole">
            <p:oleObj spid="_x0000_s11267" name="Equation" r:id="rId4" imgW="195552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930400" y="1124744"/>
          <a:ext cx="4154488" cy="3508375"/>
        </p:xfrm>
        <a:graphic>
          <a:graphicData uri="http://schemas.openxmlformats.org/presentationml/2006/ole">
            <p:oleObj spid="_x0000_s12290" name="Equation" r:id="rId3" imgW="1815840" imgH="18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835373" y="548680"/>
          <a:ext cx="4968875" cy="3411537"/>
        </p:xfrm>
        <a:graphic>
          <a:graphicData uri="http://schemas.openxmlformats.org/presentationml/2006/ole">
            <p:oleObj spid="_x0000_s13314" name="Equation" r:id="rId3" imgW="2171520" imgH="18032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104654" y="4512647"/>
          <a:ext cx="1971402" cy="788561"/>
        </p:xfrm>
        <a:graphic>
          <a:graphicData uri="http://schemas.openxmlformats.org/presentationml/2006/ole">
            <p:oleObj spid="_x0000_s13315" name="Equation" r:id="rId4" imgW="1206360" imgH="4824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7784" y="573325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V is a </a:t>
            </a:r>
            <a:r>
              <a:rPr lang="en-IN" smtClean="0"/>
              <a:t>state function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Variable: The value of which may change</a:t>
            </a:r>
          </a:p>
          <a:p>
            <a:endParaRPr lang="en-IN" sz="2400" dirty="0"/>
          </a:p>
          <a:p>
            <a:r>
              <a:rPr lang="en-IN" sz="2400" dirty="0" smtClean="0"/>
              <a:t>Constant: The value is constant</a:t>
            </a:r>
          </a:p>
          <a:p>
            <a:endParaRPr lang="en-IN" sz="2400" dirty="0"/>
          </a:p>
          <a:p>
            <a:r>
              <a:rPr lang="en-IN" sz="2400" dirty="0" smtClean="0"/>
              <a:t>Independent Variable: The value of which does not depend on the value of another variable.</a:t>
            </a:r>
          </a:p>
          <a:p>
            <a:endParaRPr lang="en-IN" sz="2400" dirty="0"/>
          </a:p>
          <a:p>
            <a:r>
              <a:rPr lang="en-IN" sz="2400" dirty="0" smtClean="0"/>
              <a:t>Dependent Variable: </a:t>
            </a:r>
            <a:r>
              <a:rPr lang="en-IN" sz="2400" dirty="0" smtClean="0"/>
              <a:t>The value of which depends on the value of another variable.</a:t>
            </a:r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9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Differentiation and Partial Differentiation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Differentiation: We differentiate a function without any condition. 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Partial Differentiation: We differentiate a function under a constrain or a condition.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568" y="2636913"/>
          <a:ext cx="5040560" cy="2898616"/>
        </p:xfrm>
        <a:graphic>
          <a:graphicData uri="http://schemas.openxmlformats.org/presentationml/2006/ole">
            <p:oleObj spid="_x0000_s1026" name="Equation" r:id="rId3" imgW="1549080" imgH="10540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87824" y="573325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Differentiation</a:t>
            </a:r>
            <a:endParaRPr lang="en-IN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16216" y="2636912"/>
          <a:ext cx="1650521" cy="700906"/>
        </p:xfrm>
        <a:graphic>
          <a:graphicData uri="http://schemas.openxmlformats.org/presentationml/2006/ole">
            <p:oleObj spid="_x0000_s1027" name="Equation" r:id="rId4" imgW="9270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31640" y="908720"/>
          <a:ext cx="6981825" cy="3282950"/>
        </p:xfrm>
        <a:graphic>
          <a:graphicData uri="http://schemas.openxmlformats.org/presentationml/2006/ole">
            <p:oleObj spid="_x0000_s2050" name="Equation" r:id="rId3" imgW="2145960" imgH="119376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43558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Partial Differentiation</a:t>
            </a:r>
            <a:endParaRPr lang="en-IN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804248" y="332656"/>
          <a:ext cx="1920875" cy="701675"/>
        </p:xfrm>
        <a:graphic>
          <a:graphicData uri="http://schemas.openxmlformats.org/presentationml/2006/ole">
            <p:oleObj spid="_x0000_s2051" name="Equation" r:id="rId4" imgW="1079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259632" y="620688"/>
          <a:ext cx="6840760" cy="5556250"/>
        </p:xfrm>
        <a:graphic>
          <a:graphicData uri="http://schemas.openxmlformats.org/presentationml/2006/ole">
            <p:oleObj spid="_x0000_s3074" name="Equation" r:id="rId3" imgW="2260440" imgH="246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03848" y="1556792"/>
          <a:ext cx="2315517" cy="3638012"/>
        </p:xfrm>
        <a:graphic>
          <a:graphicData uri="http://schemas.openxmlformats.org/presentationml/2006/ole">
            <p:oleObj spid="_x0000_s5122" name="Equation" r:id="rId3" imgW="723600" imgH="16002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907704" y="188640"/>
          <a:ext cx="3384376" cy="6165304"/>
        </p:xfrm>
        <a:graphic>
          <a:graphicData uri="http://schemas.openxmlformats.org/presentationml/2006/ole">
            <p:oleObj spid="_x0000_s4098" name="Equation" r:id="rId3" imgW="1536480" imgH="39369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20949" y="2325688"/>
          <a:ext cx="4867275" cy="1889125"/>
        </p:xfrm>
        <a:graphic>
          <a:graphicData uri="http://schemas.openxmlformats.org/presentationml/2006/ole">
            <p:oleObj spid="_x0000_s6146" name="Equation" r:id="rId3" imgW="2209680" imgH="120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035300" y="2300288"/>
          <a:ext cx="2836863" cy="1344612"/>
        </p:xfrm>
        <a:graphic>
          <a:graphicData uri="http://schemas.openxmlformats.org/presentationml/2006/ole">
            <p:oleObj spid="_x0000_s7170" name="Equation" r:id="rId3" imgW="1498320" imgH="7110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31840" y="393305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/>
              <a:t>Cyclic Rule</a:t>
            </a:r>
            <a:endParaRPr lang="en-IN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134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Ratul Ch. Borpuja</dc:creator>
  <cp:lastModifiedBy>Ratul Ch. Borpuja</cp:lastModifiedBy>
  <cp:revision>11</cp:revision>
  <dcterms:created xsi:type="dcterms:W3CDTF">2021-05-25T02:30:25Z</dcterms:created>
  <dcterms:modified xsi:type="dcterms:W3CDTF">2021-05-25T04:07:07Z</dcterms:modified>
</cp:coreProperties>
</file>